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9"/>
  </p:notesMasterIdLst>
  <p:sldIdLst>
    <p:sldId id="256" r:id="rId2"/>
    <p:sldId id="257" r:id="rId3"/>
    <p:sldId id="258" r:id="rId4"/>
    <p:sldId id="259" r:id="rId5"/>
    <p:sldId id="260" r:id="rId6"/>
    <p:sldId id="261" r:id="rId7"/>
    <p:sldId id="262" r:id="rId8"/>
    <p:sldId id="266" r:id="rId9"/>
    <p:sldId id="263" r:id="rId10"/>
    <p:sldId id="267" r:id="rId11"/>
    <p:sldId id="268" r:id="rId12"/>
    <p:sldId id="264" r:id="rId13"/>
    <p:sldId id="265" r:id="rId14"/>
    <p:sldId id="270" r:id="rId15"/>
    <p:sldId id="272" r:id="rId16"/>
    <p:sldId id="271" r:id="rId17"/>
    <p:sldId id="26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C0F761-4778-4176-A85B-8C228114C544}" type="datetimeFigureOut">
              <a:rPr lang="en-US" smtClean="0"/>
              <a:pPr/>
              <a:t>4/8/2014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FF7772-6F32-4F74-A065-5F53F6540DA1}" type="slidenum">
              <a:rPr lang="en-US" smtClean="0"/>
              <a:pPr/>
              <a:t>‹#›</a:t>
            </a:fld>
            <a:endParaRPr lang="en-US"/>
          </a:p>
        </p:txBody>
      </p:sp>
    </p:spTree>
    <p:extLst>
      <p:ext uri="{BB962C8B-B14F-4D97-AF65-F5344CB8AC3E}">
        <p14:creationId xmlns:p14="http://schemas.microsoft.com/office/powerpoint/2010/main" val="1310348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Would be released</a:t>
            </a:r>
            <a:r>
              <a:rPr lang="en-US" baseline="0" dirty="0" smtClean="0"/>
              <a:t> as heat and light</a:t>
            </a:r>
          </a:p>
          <a:p>
            <a:endParaRPr lang="en-US" dirty="0"/>
          </a:p>
        </p:txBody>
      </p:sp>
      <p:sp>
        <p:nvSpPr>
          <p:cNvPr id="4" name="Slide Number Placeholder 3"/>
          <p:cNvSpPr>
            <a:spLocks noGrp="1"/>
          </p:cNvSpPr>
          <p:nvPr>
            <p:ph type="sldNum" sz="quarter" idx="10"/>
          </p:nvPr>
        </p:nvSpPr>
        <p:spPr/>
        <p:txBody>
          <a:bodyPr/>
          <a:lstStyle/>
          <a:p>
            <a:fld id="{13FF7772-6F32-4F74-A065-5F53F6540DA1}"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Put in: 2 ATP, get out: 4 ATP</a:t>
            </a:r>
          </a:p>
          <a:p>
            <a:r>
              <a:rPr lang="en-US" dirty="0" smtClean="0"/>
              <a:t>Gain:</a:t>
            </a:r>
            <a:r>
              <a:rPr lang="en-US" baseline="0" dirty="0" smtClean="0"/>
              <a:t> 2 ATP &amp; 2 NADH</a:t>
            </a:r>
            <a:endParaRPr lang="en-US" dirty="0"/>
          </a:p>
        </p:txBody>
      </p:sp>
      <p:sp>
        <p:nvSpPr>
          <p:cNvPr id="4" name="Slide Number Placeholder 3"/>
          <p:cNvSpPr>
            <a:spLocks noGrp="1"/>
          </p:cNvSpPr>
          <p:nvPr>
            <p:ph type="sldNum" sz="quarter" idx="10"/>
          </p:nvPr>
        </p:nvSpPr>
        <p:spPr/>
        <p:txBody>
          <a:bodyPr/>
          <a:lstStyle/>
          <a:p>
            <a:fld id="{13FF7772-6F32-4F74-A065-5F53F6540DA1}" type="slidenum">
              <a:rPr lang="en-US" smtClean="0"/>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altLang="en-US" smtClean="0"/>
              <a:t>The Krebs cycle only occurs if oxygen is present. If conditions are anaerobic (without oxygen), then fermentation will occur (see slide 21).</a:t>
            </a:r>
          </a:p>
          <a:p>
            <a:pPr>
              <a:lnSpc>
                <a:spcPct val="90000"/>
              </a:lnSpc>
            </a:pPr>
            <a:r>
              <a:rPr lang="en-US" altLang="en-US" smtClean="0"/>
              <a:t>The Krebs cycle occurs in the matrix of the mitochondrion.  Take note that the matrix is like a soup of chemical necessary for the chemical reactions.</a:t>
            </a:r>
          </a:p>
          <a:p>
            <a:pPr>
              <a:lnSpc>
                <a:spcPct val="90000"/>
              </a:lnSpc>
            </a:pPr>
            <a:r>
              <a:rPr lang="en-US" altLang="en-US" smtClean="0"/>
              <a:t>The purpose here is to break pyruvic acid down even further to extract even more energy.</a:t>
            </a:r>
          </a:p>
          <a:p>
            <a:pPr>
              <a:lnSpc>
                <a:spcPct val="90000"/>
              </a:lnSpc>
            </a:pPr>
            <a:r>
              <a:rPr lang="en-US" altLang="en-US" smtClean="0"/>
              <a:t>Enzymes first must convert pyruvic acid into another molecule called Acetyl CoA.  In doing so, CO</a:t>
            </a:r>
            <a:r>
              <a:rPr lang="en-US" altLang="en-US" baseline="-25000" smtClean="0"/>
              <a:t>2</a:t>
            </a:r>
            <a:r>
              <a:rPr lang="en-US" altLang="en-US" smtClean="0"/>
              <a:t> is released, and NADH is made. </a:t>
            </a:r>
          </a:p>
          <a:p>
            <a:pPr>
              <a:lnSpc>
                <a:spcPct val="90000"/>
              </a:lnSpc>
            </a:pPr>
            <a:r>
              <a:rPr lang="en-US" altLang="en-US" smtClean="0"/>
              <a:t>Then Acetyl CoA enters the matrix and is processed by even more enzymes. </a:t>
            </a:r>
          </a:p>
          <a:p>
            <a:pPr>
              <a:lnSpc>
                <a:spcPct val="90000"/>
              </a:lnSpc>
            </a:pPr>
            <a:r>
              <a:rPr lang="en-US" altLang="en-US" smtClean="0"/>
              <a:t>	2 more CO</a:t>
            </a:r>
            <a:r>
              <a:rPr lang="en-US" altLang="en-US" baseline="-25000" smtClean="0"/>
              <a:t>2</a:t>
            </a:r>
            <a:r>
              <a:rPr lang="en-US" altLang="en-US" smtClean="0"/>
              <a:t> are released, </a:t>
            </a:r>
          </a:p>
          <a:p>
            <a:pPr>
              <a:lnSpc>
                <a:spcPct val="90000"/>
              </a:lnSpc>
            </a:pPr>
            <a:r>
              <a:rPr lang="en-US" altLang="en-US" smtClean="0"/>
              <a:t>	ATP is made</a:t>
            </a:r>
          </a:p>
          <a:p>
            <a:pPr>
              <a:lnSpc>
                <a:spcPct val="90000"/>
              </a:lnSpc>
            </a:pPr>
            <a:r>
              <a:rPr lang="en-US" altLang="en-US" smtClean="0"/>
              <a:t>	FADH</a:t>
            </a:r>
            <a:r>
              <a:rPr lang="en-US" altLang="en-US" baseline="-25000" smtClean="0"/>
              <a:t>2</a:t>
            </a:r>
            <a:r>
              <a:rPr lang="en-US" altLang="en-US" smtClean="0"/>
              <a:t> is made</a:t>
            </a:r>
          </a:p>
          <a:p>
            <a:pPr>
              <a:lnSpc>
                <a:spcPct val="90000"/>
              </a:lnSpc>
            </a:pPr>
            <a:r>
              <a:rPr lang="en-US" altLang="en-US" smtClean="0"/>
              <a:t>	and 3 NADH are made. </a:t>
            </a:r>
          </a:p>
          <a:p>
            <a:pPr>
              <a:lnSpc>
                <a:spcPct val="90000"/>
              </a:lnSpc>
            </a:pPr>
            <a:r>
              <a:rPr lang="en-US" altLang="en-US" smtClean="0"/>
              <a:t>These are the products from only one Pyruvic acid molecule. Remember that glycolysis produces 2 pyruvic acid molecules from each glucose molecule. So this means that the Krebs cycle has to “turn” two times to process each glucose molecule</a:t>
            </a:r>
          </a:p>
          <a:p>
            <a:pPr>
              <a:lnSpc>
                <a:spcPct val="90000"/>
              </a:lnSpc>
            </a:pPr>
            <a:r>
              <a:rPr lang="en-US" altLang="en-US" smtClean="0"/>
              <a:t>Product totals for each glucose:</a:t>
            </a:r>
          </a:p>
          <a:p>
            <a:pPr>
              <a:lnSpc>
                <a:spcPct val="90000"/>
              </a:lnSpc>
            </a:pPr>
            <a:r>
              <a:rPr lang="en-US" altLang="en-US" smtClean="0"/>
              <a:t>8 NADH and 2 FADH</a:t>
            </a:r>
            <a:r>
              <a:rPr lang="en-US" altLang="en-US" baseline="-25000" smtClean="0"/>
              <a:t>2</a:t>
            </a:r>
            <a:r>
              <a:rPr lang="en-US" altLang="en-US" smtClean="0"/>
              <a:t> (carry the electrons to the Electron transport chain)</a:t>
            </a:r>
          </a:p>
          <a:p>
            <a:pPr>
              <a:lnSpc>
                <a:spcPct val="90000"/>
              </a:lnSpc>
            </a:pPr>
            <a:r>
              <a:rPr lang="en-US" altLang="en-US" smtClean="0"/>
              <a:t>6 CO</a:t>
            </a:r>
            <a:r>
              <a:rPr lang="en-US" altLang="en-US" baseline="-25000" smtClean="0"/>
              <a:t>2</a:t>
            </a:r>
            <a:r>
              <a:rPr lang="en-US" altLang="en-US" smtClean="0"/>
              <a:t> (released as waste)</a:t>
            </a:r>
          </a:p>
          <a:p>
            <a:pPr>
              <a:lnSpc>
                <a:spcPct val="90000"/>
              </a:lnSpc>
            </a:pPr>
            <a:r>
              <a:rPr lang="en-US" altLang="en-US" smtClean="0"/>
              <a:t>2 ATP (available for cell work) </a:t>
            </a:r>
          </a:p>
        </p:txBody>
      </p:sp>
      <p:sp>
        <p:nvSpPr>
          <p:cNvPr id="378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854" eaLnBrk="0" hangingPunct="0">
              <a:spcBef>
                <a:spcPct val="30000"/>
              </a:spcBef>
              <a:defRPr sz="1200">
                <a:solidFill>
                  <a:schemeClr val="tx1"/>
                </a:solidFill>
                <a:latin typeface="Calibri" pitchFamily="34" charset="0"/>
                <a:ea typeface="MS PGothic" pitchFamily="34" charset="-128"/>
              </a:defRPr>
            </a:lvl1pPr>
            <a:lvl2pPr marL="734852" indent="-282635" defTabSz="913854" eaLnBrk="0" hangingPunct="0">
              <a:spcBef>
                <a:spcPct val="30000"/>
              </a:spcBef>
              <a:defRPr sz="1200">
                <a:solidFill>
                  <a:schemeClr val="tx1"/>
                </a:solidFill>
                <a:latin typeface="Calibri" pitchFamily="34" charset="0"/>
                <a:ea typeface="MS PGothic" pitchFamily="34" charset="-128"/>
              </a:defRPr>
            </a:lvl2pPr>
            <a:lvl3pPr marL="1130541" indent="-226108" defTabSz="913854" eaLnBrk="0" hangingPunct="0">
              <a:spcBef>
                <a:spcPct val="30000"/>
              </a:spcBef>
              <a:defRPr sz="1200">
                <a:solidFill>
                  <a:schemeClr val="tx1"/>
                </a:solidFill>
                <a:latin typeface="Calibri" pitchFamily="34" charset="0"/>
                <a:ea typeface="MS PGothic" pitchFamily="34" charset="-128"/>
              </a:defRPr>
            </a:lvl3pPr>
            <a:lvl4pPr marL="1582758" indent="-226108" defTabSz="913854" eaLnBrk="0" hangingPunct="0">
              <a:spcBef>
                <a:spcPct val="30000"/>
              </a:spcBef>
              <a:defRPr sz="1200">
                <a:solidFill>
                  <a:schemeClr val="tx1"/>
                </a:solidFill>
                <a:latin typeface="Calibri" pitchFamily="34" charset="0"/>
                <a:ea typeface="MS PGothic" pitchFamily="34" charset="-128"/>
              </a:defRPr>
            </a:lvl4pPr>
            <a:lvl5pPr marL="2034974" indent="-226108" defTabSz="913854" eaLnBrk="0" hangingPunct="0">
              <a:spcBef>
                <a:spcPct val="30000"/>
              </a:spcBef>
              <a:defRPr sz="1200">
                <a:solidFill>
                  <a:schemeClr val="tx1"/>
                </a:solidFill>
                <a:latin typeface="Calibri" pitchFamily="34" charset="0"/>
                <a:ea typeface="MS PGothic" pitchFamily="34" charset="-128"/>
              </a:defRPr>
            </a:lvl5pPr>
            <a:lvl6pPr marL="2487191" indent="-226108" defTabSz="913854"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39407" indent="-226108" defTabSz="913854" eaLnBrk="0" fontAlgn="base" hangingPunct="0">
              <a:spcBef>
                <a:spcPct val="30000"/>
              </a:spcBef>
              <a:spcAft>
                <a:spcPct val="0"/>
              </a:spcAft>
              <a:defRPr sz="1200">
                <a:solidFill>
                  <a:schemeClr val="tx1"/>
                </a:solidFill>
                <a:latin typeface="Calibri" pitchFamily="34" charset="0"/>
                <a:ea typeface="MS PGothic" pitchFamily="34" charset="-128"/>
              </a:defRPr>
            </a:lvl7pPr>
            <a:lvl8pPr marL="3391624" indent="-226108" defTabSz="913854"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43840" indent="-226108" defTabSz="913854"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eaLnBrk="1" hangingPunct="1">
              <a:spcBef>
                <a:spcPct val="0"/>
              </a:spcBef>
            </a:pPr>
            <a:fld id="{F525B7B8-EE6C-4CE0-94A9-F42F8A1970B5}" type="slidenum">
              <a:rPr lang="en-US" altLang="en-US" smtClean="0">
                <a:latin typeface="Arial" pitchFamily="34" charset="0"/>
                <a:cs typeface="Arial" pitchFamily="34" charset="0"/>
              </a:rPr>
              <a:pPr eaLnBrk="1" hangingPunct="1">
                <a:spcBef>
                  <a:spcPct val="0"/>
                </a:spcBef>
              </a:pPr>
              <a:t>10</a:t>
            </a:fld>
            <a:endParaRPr lang="en-US" altLang="en-US" smtClean="0">
              <a:latin typeface="Arial" pitchFamily="34" charset="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altLang="en-US" dirty="0" smtClean="0"/>
              <a:t>The electron transport chain takes place on the inner membrane of the mitochondrion. </a:t>
            </a:r>
          </a:p>
          <a:p>
            <a:pPr>
              <a:lnSpc>
                <a:spcPct val="90000"/>
              </a:lnSpc>
            </a:pPr>
            <a:r>
              <a:rPr lang="en-US" altLang="en-US" dirty="0" smtClean="0"/>
              <a:t>Examine the diagram closely.  There are membrane phospholipids, protein pumps that use electron energy to pump H+ ions into the </a:t>
            </a:r>
            <a:r>
              <a:rPr lang="en-US" altLang="en-US" dirty="0" err="1" smtClean="0"/>
              <a:t>intermembrane</a:t>
            </a:r>
            <a:r>
              <a:rPr lang="en-US" altLang="en-US" dirty="0" smtClean="0"/>
              <a:t> space and there is a protein channel called ATP synthase which allows the H+ ions to diffuse into the matrix which generates energy to make ATP. (sound like the Light Reactions from Photosynthesis?)</a:t>
            </a:r>
          </a:p>
          <a:p>
            <a:pPr>
              <a:lnSpc>
                <a:spcPct val="90000"/>
              </a:lnSpc>
            </a:pPr>
            <a:r>
              <a:rPr lang="en-US" altLang="en-US" dirty="0" smtClean="0"/>
              <a:t>Step 1. NADH and FADH</a:t>
            </a:r>
            <a:r>
              <a:rPr lang="en-US" altLang="en-US" baseline="-25000" dirty="0" smtClean="0"/>
              <a:t>2</a:t>
            </a:r>
            <a:r>
              <a:rPr lang="en-US" altLang="en-US" dirty="0" smtClean="0"/>
              <a:t> carry electrons from glycolysis and the Krebs cycle to a protein in the inner membrane. (FADH</a:t>
            </a:r>
            <a:r>
              <a:rPr lang="en-US" altLang="en-US" baseline="-25000" dirty="0" smtClean="0"/>
              <a:t>2</a:t>
            </a:r>
            <a:r>
              <a:rPr lang="en-US" altLang="en-US" dirty="0" smtClean="0"/>
              <a:t> carries its electrons to a protein further along the chain)</a:t>
            </a:r>
          </a:p>
          <a:p>
            <a:pPr>
              <a:lnSpc>
                <a:spcPct val="90000"/>
              </a:lnSpc>
            </a:pPr>
            <a:r>
              <a:rPr lang="en-US" altLang="en-US" dirty="0" smtClean="0"/>
              <a:t>Step 2. The electrons travel through the membrane from one protein to the next and the energy from the electrons help the proteins to pump H+ into the </a:t>
            </a:r>
            <a:r>
              <a:rPr lang="en-US" altLang="en-US" dirty="0" err="1" smtClean="0"/>
              <a:t>intermembrane</a:t>
            </a:r>
            <a:r>
              <a:rPr lang="en-US" altLang="en-US" dirty="0" smtClean="0"/>
              <a:t> space (between the inner membrane and the </a:t>
            </a:r>
            <a:r>
              <a:rPr lang="en-US" altLang="en-US" dirty="0" err="1" smtClean="0"/>
              <a:t>outermembrane</a:t>
            </a:r>
            <a:r>
              <a:rPr lang="en-US" altLang="en-US" dirty="0" smtClean="0"/>
              <a:t>)—this builds up the concentration of H+ in the space.</a:t>
            </a:r>
          </a:p>
          <a:p>
            <a:pPr>
              <a:lnSpc>
                <a:spcPct val="90000"/>
              </a:lnSpc>
            </a:pPr>
            <a:r>
              <a:rPr lang="en-US" altLang="en-US" dirty="0" smtClean="0"/>
              <a:t>Step 3. As the electrons reach the end of the chain of proteins, they are out of energy and used by oxygen to make water—oxygen is the “final electron acceptor” (Oxygen makes this reaction aerobic, and water is a waste product)</a:t>
            </a:r>
          </a:p>
          <a:p>
            <a:pPr>
              <a:lnSpc>
                <a:spcPct val="90000"/>
              </a:lnSpc>
            </a:pPr>
            <a:r>
              <a:rPr lang="en-US" altLang="en-US" dirty="0" smtClean="0"/>
              <a:t>Step 4. The H+ ions have build up in the </a:t>
            </a:r>
            <a:r>
              <a:rPr lang="en-US" altLang="en-US" dirty="0" err="1" smtClean="0"/>
              <a:t>intermembrane</a:t>
            </a:r>
            <a:r>
              <a:rPr lang="en-US" altLang="en-US" dirty="0" smtClean="0"/>
              <a:t> space. They diffuse through ATP synthase back into the matrix. Their flow generates energy to produce ATP.</a:t>
            </a:r>
          </a:p>
          <a:p>
            <a:pPr>
              <a:lnSpc>
                <a:spcPct val="90000"/>
              </a:lnSpc>
            </a:pPr>
            <a:endParaRPr lang="en-US" altLang="en-US" dirty="0" smtClean="0"/>
          </a:p>
          <a:p>
            <a:pPr>
              <a:lnSpc>
                <a:spcPct val="90000"/>
              </a:lnSpc>
            </a:pPr>
            <a:r>
              <a:rPr lang="en-US" altLang="en-US" dirty="0" smtClean="0"/>
              <a:t>Energy production:  The ETC produces the most ATP in cellular respiration…</a:t>
            </a:r>
          </a:p>
          <a:p>
            <a:pPr>
              <a:lnSpc>
                <a:spcPct val="90000"/>
              </a:lnSpc>
            </a:pPr>
            <a:r>
              <a:rPr lang="en-US" altLang="en-US" dirty="0" smtClean="0"/>
              <a:t>1 NADH makes about 3 ATP molecules</a:t>
            </a:r>
          </a:p>
          <a:p>
            <a:pPr>
              <a:lnSpc>
                <a:spcPct val="90000"/>
              </a:lnSpc>
            </a:pPr>
            <a:r>
              <a:rPr lang="en-US" altLang="en-US" dirty="0" smtClean="0"/>
              <a:t>1 FADH</a:t>
            </a:r>
            <a:r>
              <a:rPr lang="en-US" altLang="en-US" baseline="-25000" dirty="0" smtClean="0"/>
              <a:t>2</a:t>
            </a:r>
            <a:r>
              <a:rPr lang="en-US" altLang="en-US" dirty="0" smtClean="0"/>
              <a:t> makes about 2 ATP molecules</a:t>
            </a:r>
          </a:p>
          <a:p>
            <a:pPr>
              <a:lnSpc>
                <a:spcPct val="90000"/>
              </a:lnSpc>
            </a:pPr>
            <a:r>
              <a:rPr lang="en-US" altLang="en-US" dirty="0" smtClean="0"/>
              <a:t>So… </a:t>
            </a:r>
          </a:p>
          <a:p>
            <a:pPr>
              <a:lnSpc>
                <a:spcPct val="90000"/>
              </a:lnSpc>
            </a:pPr>
            <a:r>
              <a:rPr lang="en-US" altLang="en-US" dirty="0" smtClean="0"/>
              <a:t>Glycolysis makes 2 NADH and 2 ATP</a:t>
            </a:r>
          </a:p>
          <a:p>
            <a:pPr>
              <a:lnSpc>
                <a:spcPct val="90000"/>
              </a:lnSpc>
            </a:pPr>
            <a:r>
              <a:rPr lang="en-US" altLang="en-US" dirty="0" smtClean="0"/>
              <a:t>Krebs cycle makes 6 NADH, 2 FADH</a:t>
            </a:r>
            <a:r>
              <a:rPr lang="en-US" altLang="en-US" baseline="-25000" dirty="0" smtClean="0"/>
              <a:t>2</a:t>
            </a:r>
            <a:r>
              <a:rPr lang="en-US" altLang="en-US" dirty="0" smtClean="0"/>
              <a:t> and 2 ATP</a:t>
            </a:r>
          </a:p>
          <a:p>
            <a:pPr>
              <a:lnSpc>
                <a:spcPct val="90000"/>
              </a:lnSpc>
            </a:pPr>
            <a:r>
              <a:rPr lang="en-US" altLang="en-US" dirty="0" smtClean="0"/>
              <a:t>Total = 38 ATP from each glucose molecule</a:t>
            </a:r>
          </a:p>
          <a:p>
            <a:pPr>
              <a:lnSpc>
                <a:spcPct val="90000"/>
              </a:lnSpc>
            </a:pPr>
            <a:endParaRPr lang="en-US" altLang="en-US" dirty="0" smtClean="0"/>
          </a:p>
        </p:txBody>
      </p:sp>
      <p:sp>
        <p:nvSpPr>
          <p:cNvPr id="38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854" eaLnBrk="0" hangingPunct="0">
              <a:spcBef>
                <a:spcPct val="30000"/>
              </a:spcBef>
              <a:defRPr sz="1200">
                <a:solidFill>
                  <a:schemeClr val="tx1"/>
                </a:solidFill>
                <a:latin typeface="Calibri" pitchFamily="34" charset="0"/>
                <a:ea typeface="MS PGothic" pitchFamily="34" charset="-128"/>
              </a:defRPr>
            </a:lvl1pPr>
            <a:lvl2pPr marL="734852" indent="-282635" defTabSz="913854" eaLnBrk="0" hangingPunct="0">
              <a:spcBef>
                <a:spcPct val="30000"/>
              </a:spcBef>
              <a:defRPr sz="1200">
                <a:solidFill>
                  <a:schemeClr val="tx1"/>
                </a:solidFill>
                <a:latin typeface="Calibri" pitchFamily="34" charset="0"/>
                <a:ea typeface="MS PGothic" pitchFamily="34" charset="-128"/>
              </a:defRPr>
            </a:lvl2pPr>
            <a:lvl3pPr marL="1130541" indent="-226108" defTabSz="913854" eaLnBrk="0" hangingPunct="0">
              <a:spcBef>
                <a:spcPct val="30000"/>
              </a:spcBef>
              <a:defRPr sz="1200">
                <a:solidFill>
                  <a:schemeClr val="tx1"/>
                </a:solidFill>
                <a:latin typeface="Calibri" pitchFamily="34" charset="0"/>
                <a:ea typeface="MS PGothic" pitchFamily="34" charset="-128"/>
              </a:defRPr>
            </a:lvl3pPr>
            <a:lvl4pPr marL="1582758" indent="-226108" defTabSz="913854" eaLnBrk="0" hangingPunct="0">
              <a:spcBef>
                <a:spcPct val="30000"/>
              </a:spcBef>
              <a:defRPr sz="1200">
                <a:solidFill>
                  <a:schemeClr val="tx1"/>
                </a:solidFill>
                <a:latin typeface="Calibri" pitchFamily="34" charset="0"/>
                <a:ea typeface="MS PGothic" pitchFamily="34" charset="-128"/>
              </a:defRPr>
            </a:lvl4pPr>
            <a:lvl5pPr marL="2034974" indent="-226108" defTabSz="913854" eaLnBrk="0" hangingPunct="0">
              <a:spcBef>
                <a:spcPct val="30000"/>
              </a:spcBef>
              <a:defRPr sz="1200">
                <a:solidFill>
                  <a:schemeClr val="tx1"/>
                </a:solidFill>
                <a:latin typeface="Calibri" pitchFamily="34" charset="0"/>
                <a:ea typeface="MS PGothic" pitchFamily="34" charset="-128"/>
              </a:defRPr>
            </a:lvl5pPr>
            <a:lvl6pPr marL="2487191" indent="-226108" defTabSz="913854"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39407" indent="-226108" defTabSz="913854" eaLnBrk="0" fontAlgn="base" hangingPunct="0">
              <a:spcBef>
                <a:spcPct val="30000"/>
              </a:spcBef>
              <a:spcAft>
                <a:spcPct val="0"/>
              </a:spcAft>
              <a:defRPr sz="1200">
                <a:solidFill>
                  <a:schemeClr val="tx1"/>
                </a:solidFill>
                <a:latin typeface="Calibri" pitchFamily="34" charset="0"/>
                <a:ea typeface="MS PGothic" pitchFamily="34" charset="-128"/>
              </a:defRPr>
            </a:lvl7pPr>
            <a:lvl8pPr marL="3391624" indent="-226108" defTabSz="913854"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43840" indent="-226108" defTabSz="913854"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eaLnBrk="1" hangingPunct="1">
              <a:spcBef>
                <a:spcPct val="0"/>
              </a:spcBef>
            </a:pPr>
            <a:fld id="{6D6501EC-D667-4276-B266-F6970B5D0906}" type="slidenum">
              <a:rPr lang="en-US" altLang="en-US" smtClean="0">
                <a:latin typeface="Arial" pitchFamily="34" charset="0"/>
                <a:cs typeface="Arial" pitchFamily="34" charset="0"/>
              </a:rPr>
              <a:pPr eaLnBrk="1" hangingPunct="1">
                <a:spcBef>
                  <a:spcPct val="0"/>
                </a:spcBef>
              </a:pPr>
              <a:t>11</a:t>
            </a:fld>
            <a:endParaRPr lang="en-US" altLang="en-US" smtClean="0">
              <a:latin typeface="Arial" pitchFamily="34" charset="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Yeast: CO2 bubbles make air</a:t>
            </a:r>
            <a:r>
              <a:rPr lang="en-US" baseline="0" dirty="0" smtClean="0"/>
              <a:t> spaces in bread</a:t>
            </a:r>
          </a:p>
          <a:p>
            <a:r>
              <a:rPr lang="en-US" baseline="0" dirty="0" smtClean="0"/>
              <a:t>Muscles: burn you feel because muscles can’t get enough oxygen</a:t>
            </a:r>
            <a:endParaRPr lang="en-US" dirty="0"/>
          </a:p>
        </p:txBody>
      </p:sp>
      <p:sp>
        <p:nvSpPr>
          <p:cNvPr id="4" name="Slide Number Placeholder 3"/>
          <p:cNvSpPr>
            <a:spLocks noGrp="1"/>
          </p:cNvSpPr>
          <p:nvPr>
            <p:ph type="sldNum" sz="quarter" idx="10"/>
          </p:nvPr>
        </p:nvSpPr>
        <p:spPr/>
        <p:txBody>
          <a:bodyPr/>
          <a:lstStyle/>
          <a:p>
            <a:fld id="{13FF7772-6F32-4F74-A065-5F53F6540DA1}"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C7A256F1-83A9-4B2C-8318-B876AD664430}" type="datetimeFigureOut">
              <a:rPr lang="en-US" smtClean="0"/>
              <a:pPr/>
              <a:t>4/8/2014</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A14677D-0D9A-4A41-B604-5EDCECE7182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A256F1-83A9-4B2C-8318-B876AD664430}" type="datetimeFigureOut">
              <a:rPr lang="en-US" smtClean="0"/>
              <a:pPr/>
              <a:t>4/8/2014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677D-0D9A-4A41-B604-5EDCECE7182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A256F1-83A9-4B2C-8318-B876AD664430}" type="datetimeFigureOut">
              <a:rPr lang="en-US" smtClean="0"/>
              <a:pPr/>
              <a:t>4/8/2014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677D-0D9A-4A41-B604-5EDCECE7182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C7A256F1-83A9-4B2C-8318-B876AD664430}" type="datetimeFigureOut">
              <a:rPr lang="en-US" smtClean="0"/>
              <a:pPr/>
              <a:t>4/8/2014</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A14677D-0D9A-4A41-B604-5EDCECE7182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C7A256F1-83A9-4B2C-8318-B876AD664430}" type="datetimeFigureOut">
              <a:rPr lang="en-US" smtClean="0"/>
              <a:pPr/>
              <a:t>4/8/2014</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A14677D-0D9A-4A41-B604-5EDCECE71820}"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C7A256F1-83A9-4B2C-8318-B876AD664430}" type="datetimeFigureOut">
              <a:rPr lang="en-US" smtClean="0"/>
              <a:pPr/>
              <a:t>4/8/2014</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A14677D-0D9A-4A41-B604-5EDCECE7182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C7A256F1-83A9-4B2C-8318-B876AD664430}" type="datetimeFigureOut">
              <a:rPr lang="en-US" smtClean="0"/>
              <a:pPr/>
              <a:t>4/8/2014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A14677D-0D9A-4A41-B604-5EDCECE71820}"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7A256F1-83A9-4B2C-8318-B876AD664430}" type="datetimeFigureOut">
              <a:rPr lang="en-US" smtClean="0"/>
              <a:pPr/>
              <a:t>4/8/2014</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677D-0D9A-4A41-B604-5EDCECE7182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7A256F1-83A9-4B2C-8318-B876AD664430}" type="datetimeFigureOut">
              <a:rPr lang="en-US" smtClean="0"/>
              <a:pPr/>
              <a:t>4/8/2014</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14677D-0D9A-4A41-B604-5EDCECE7182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C7A256F1-83A9-4B2C-8318-B876AD664430}" type="datetimeFigureOut">
              <a:rPr lang="en-US" smtClean="0"/>
              <a:pPr/>
              <a:t>4/8/2014</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14677D-0D9A-4A41-B604-5EDCECE7182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C7A256F1-83A9-4B2C-8318-B876AD664430}" type="datetimeFigureOut">
              <a:rPr lang="en-US" smtClean="0"/>
              <a:pPr/>
              <a:t>4/8/2014</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A14677D-0D9A-4A41-B604-5EDCECE71820}"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C7A256F1-83A9-4B2C-8318-B876AD664430}" type="datetimeFigureOut">
              <a:rPr lang="en-US" smtClean="0"/>
              <a:pPr/>
              <a:t>4/8/2014</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A14677D-0D9A-4A41-B604-5EDCECE71820}"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www.science.smith.edu/departments/Biology/Bio231/kreb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science.smith.edu/departments/Biology/Bio231/etc.html"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www.youtube.com/watch?v=hJFySkAi-ZA"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highered.mcgraw-hill.com/sites/0072507470/student_view0/chapter25/animation__how_glycolysis_works.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Cellular respiration</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488" y="1457325"/>
            <a:ext cx="8963025" cy="441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fld id="{5C6CE0B8-5171-4905-BDF9-14D592BD5706}" type="slidenum">
              <a:rPr lang="en-US" altLang="en-US" sz="1400" smtClean="0"/>
              <a:pPr eaLnBrk="1" hangingPunct="1">
                <a:spcBef>
                  <a:spcPct val="0"/>
                </a:spcBef>
                <a:buFontTx/>
                <a:buNone/>
              </a:pPr>
              <a:t>10</a:t>
            </a:fld>
            <a:endParaRPr lang="en-US" altLang="en-US" sz="1400" smtClean="0"/>
          </a:p>
        </p:txBody>
      </p:sp>
      <p:sp>
        <p:nvSpPr>
          <p:cNvPr id="16388" name="Rectangle 2"/>
          <p:cNvSpPr>
            <a:spLocks noGrp="1" noChangeArrowheads="1"/>
          </p:cNvSpPr>
          <p:nvPr>
            <p:ph type="title" idx="4294967295"/>
          </p:nvPr>
        </p:nvSpPr>
        <p:spPr>
          <a:xfrm>
            <a:off x="457200" y="349250"/>
            <a:ext cx="8229600" cy="1143000"/>
          </a:xfrm>
        </p:spPr>
        <p:txBody>
          <a:bodyPr/>
          <a:lstStyle/>
          <a:p>
            <a:pPr algn="l" eaLnBrk="1" hangingPunct="1"/>
            <a:r>
              <a:rPr lang="en-US" altLang="en-US" sz="2800" dirty="0" smtClean="0"/>
              <a:t>The </a:t>
            </a:r>
            <a:r>
              <a:rPr lang="en-US" altLang="en-US" sz="2800" b="1" dirty="0" smtClean="0"/>
              <a:t>Krebs Cycle </a:t>
            </a:r>
            <a:r>
              <a:rPr lang="en-US" altLang="en-US" sz="2800" dirty="0" smtClean="0"/>
              <a:t>releases energy from </a:t>
            </a:r>
            <a:r>
              <a:rPr lang="en-US" altLang="en-US" sz="2800" u="sng" dirty="0" smtClean="0"/>
              <a:t>Pyruvic acid</a:t>
            </a:r>
            <a:r>
              <a:rPr lang="en-US" altLang="en-US" sz="2800" dirty="0" smtClean="0"/>
              <a:t> and produces ATP and </a:t>
            </a:r>
            <a:r>
              <a:rPr lang="en-US" altLang="en-US" sz="2800" u="sng" dirty="0" smtClean="0"/>
              <a:t>CO</a:t>
            </a:r>
            <a:r>
              <a:rPr lang="en-US" altLang="en-US" sz="2800" u="sng" baseline="-25000" dirty="0" smtClean="0"/>
              <a:t>2 </a:t>
            </a:r>
          </a:p>
        </p:txBody>
      </p:sp>
      <p:grpSp>
        <p:nvGrpSpPr>
          <p:cNvPr id="16389" name="Group 1031"/>
          <p:cNvGrpSpPr>
            <a:grpSpLocks/>
          </p:cNvGrpSpPr>
          <p:nvPr/>
        </p:nvGrpSpPr>
        <p:grpSpPr bwMode="auto">
          <a:xfrm>
            <a:off x="1500188" y="1744663"/>
            <a:ext cx="6000750" cy="3368675"/>
            <a:chOff x="0" y="0"/>
            <a:chExt cx="3780" cy="2122"/>
          </a:xfrm>
        </p:grpSpPr>
        <p:sp>
          <p:nvSpPr>
            <p:cNvPr id="16391" name="Rectangle 1028"/>
            <p:cNvSpPr>
              <a:spLocks noChangeArrowheads="1"/>
            </p:cNvSpPr>
            <p:nvPr/>
          </p:nvSpPr>
          <p:spPr bwMode="auto">
            <a:xfrm>
              <a:off x="0" y="0"/>
              <a:ext cx="3665"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endParaRPr lang="en-US" altLang="en-US" sz="1800"/>
            </a:p>
          </p:txBody>
        </p:sp>
        <p:sp>
          <p:nvSpPr>
            <p:cNvPr id="16392" name="Rectangle 1029"/>
            <p:cNvSpPr>
              <a:spLocks noChangeArrowheads="1"/>
            </p:cNvSpPr>
            <p:nvPr/>
          </p:nvSpPr>
          <p:spPr bwMode="auto">
            <a:xfrm>
              <a:off x="0" y="0"/>
              <a:ext cx="3780" cy="2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ctr">
                <a:spcBef>
                  <a:spcPct val="0"/>
                </a:spcBef>
                <a:buFontTx/>
                <a:buNone/>
              </a:pPr>
              <a:r>
                <a:rPr lang="en-US" altLang="en-US" sz="1100">
                  <a:solidFill>
                    <a:srgbClr val="000000"/>
                  </a:solidFill>
                  <a:latin typeface="Times New Roman" pitchFamily="18" charset="0"/>
                </a:rPr>
                <a:t>  </a:t>
              </a:r>
              <a:r>
                <a:rPr lang="en-US" altLang="en-US" sz="20400">
                  <a:solidFill>
                    <a:srgbClr val="000000"/>
                  </a:solidFill>
                </a:rPr>
                <a:t> </a:t>
              </a:r>
              <a:r>
                <a:rPr lang="en-US" altLang="en-US" sz="1100">
                  <a:solidFill>
                    <a:srgbClr val="000000"/>
                  </a:solidFill>
                </a:rPr>
                <a:t>                                                                                                                                                                          </a:t>
              </a:r>
              <a:endParaRPr lang="en-US" altLang="en-US" sz="1100">
                <a:solidFill>
                  <a:srgbClr val="000000"/>
                </a:solidFill>
                <a:latin typeface="Times New Roman" pitchFamily="18" charset="0"/>
              </a:endParaRPr>
            </a:p>
          </p:txBody>
        </p:sp>
      </p:grpSp>
      <p:sp>
        <p:nvSpPr>
          <p:cNvPr id="16390" name="Rectangle 21"/>
          <p:cNvSpPr>
            <a:spLocks noChangeArrowheads="1"/>
          </p:cNvSpPr>
          <p:nvPr/>
        </p:nvSpPr>
        <p:spPr bwMode="auto">
          <a:xfrm>
            <a:off x="304800" y="6172200"/>
            <a:ext cx="7924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r>
              <a:rPr lang="en-US" altLang="en-US" sz="1800" dirty="0">
                <a:hlinkClick r:id="rId4"/>
              </a:rPr>
              <a:t>http://www.science.smith.edu/departments/Biology/Bio231/krebs.html</a:t>
            </a:r>
            <a:endParaRPr lang="en-US" altLang="en-US" sz="1800" dirty="0"/>
          </a:p>
        </p:txBody>
      </p:sp>
    </p:spTree>
    <p:extLst>
      <p:ext uri="{BB962C8B-B14F-4D97-AF65-F5344CB8AC3E}">
        <p14:creationId xmlns:p14="http://schemas.microsoft.com/office/powerpoint/2010/main" val="580333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fld id="{E39FAAB0-21F7-4BEC-A495-F8212D7F9343}" type="slidenum">
              <a:rPr lang="en-US" altLang="en-US" sz="1400" smtClean="0"/>
              <a:pPr eaLnBrk="1" hangingPunct="1">
                <a:spcBef>
                  <a:spcPct val="0"/>
                </a:spcBef>
                <a:buFontTx/>
                <a:buNone/>
              </a:pPr>
              <a:t>11</a:t>
            </a:fld>
            <a:endParaRPr lang="en-US" altLang="en-US" sz="1400" smtClean="0"/>
          </a:p>
        </p:txBody>
      </p:sp>
      <p:sp>
        <p:nvSpPr>
          <p:cNvPr id="17411" name="Rectangle 2"/>
          <p:cNvSpPr>
            <a:spLocks noGrp="1" noChangeArrowheads="1"/>
          </p:cNvSpPr>
          <p:nvPr>
            <p:ph type="title" idx="4294967295"/>
          </p:nvPr>
        </p:nvSpPr>
        <p:spPr>
          <a:xfrm>
            <a:off x="457200" y="228600"/>
            <a:ext cx="8229600" cy="1143000"/>
          </a:xfrm>
        </p:spPr>
        <p:txBody>
          <a:bodyPr>
            <a:normAutofit fontScale="90000"/>
          </a:bodyPr>
          <a:lstStyle/>
          <a:p>
            <a:pPr algn="l" eaLnBrk="1" hangingPunct="1"/>
            <a:r>
              <a:rPr lang="en-US" altLang="en-US" sz="2800" b="1" dirty="0" smtClean="0"/>
              <a:t>Electron carriers (NADH &amp; FADH</a:t>
            </a:r>
            <a:r>
              <a:rPr lang="en-US" altLang="en-US" sz="2800" b="1" baseline="-25000" dirty="0" smtClean="0"/>
              <a:t>2</a:t>
            </a:r>
            <a:r>
              <a:rPr lang="en-US" altLang="en-US" sz="2800" b="1" dirty="0" smtClean="0"/>
              <a:t>) </a:t>
            </a:r>
            <a:r>
              <a:rPr lang="en-US" altLang="en-US" sz="2800" dirty="0" smtClean="0"/>
              <a:t>generate even more </a:t>
            </a:r>
            <a:r>
              <a:rPr lang="en-US" altLang="en-US" sz="2800" b="1" dirty="0" smtClean="0"/>
              <a:t>ATP (34)</a:t>
            </a:r>
            <a:r>
              <a:rPr lang="en-US" altLang="en-US" sz="2800" dirty="0" smtClean="0"/>
              <a:t> in the </a:t>
            </a:r>
            <a:r>
              <a:rPr lang="en-US" altLang="en-US" sz="2800" b="1" dirty="0" smtClean="0"/>
              <a:t>Electron Transport Chain</a:t>
            </a:r>
            <a:r>
              <a:rPr lang="en-US" altLang="en-US" sz="2800" dirty="0" smtClean="0"/>
              <a:t>.</a:t>
            </a:r>
          </a:p>
        </p:txBody>
      </p:sp>
      <p:sp>
        <p:nvSpPr>
          <p:cNvPr id="17412" name="Rectangle 9"/>
          <p:cNvSpPr>
            <a:spLocks noChangeArrowheads="1"/>
          </p:cNvSpPr>
          <p:nvPr/>
        </p:nvSpPr>
        <p:spPr bwMode="auto">
          <a:xfrm>
            <a:off x="762000" y="6248400"/>
            <a:ext cx="7315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r>
              <a:rPr lang="en-US" altLang="en-US" sz="1800">
                <a:hlinkClick r:id="rId3"/>
              </a:rPr>
              <a:t>http://www.science.smith.edu/departments/Biology/Bio231/etc.html</a:t>
            </a:r>
            <a:endParaRPr lang="en-US" altLang="en-US" sz="1800"/>
          </a:p>
        </p:txBody>
      </p:sp>
      <p:pic>
        <p:nvPicPr>
          <p:cNvPr id="17413"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524000"/>
            <a:ext cx="9167813" cy="408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11004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Fermentation </a:t>
            </a:r>
            <a:endParaRPr lang="en-US" dirty="0"/>
          </a:p>
        </p:txBody>
      </p:sp>
      <p:sp>
        <p:nvSpPr>
          <p:cNvPr id="3" name="Content Placeholder 2"/>
          <p:cNvSpPr>
            <a:spLocks noGrp="1"/>
          </p:cNvSpPr>
          <p:nvPr>
            <p:ph idx="1"/>
          </p:nvPr>
        </p:nvSpPr>
        <p:spPr/>
        <p:txBody>
          <a:bodyPr/>
          <a:lstStyle/>
          <a:p>
            <a:r>
              <a:rPr lang="en-US" dirty="0" smtClean="0"/>
              <a:t>Anaerobic or aerobic??</a:t>
            </a:r>
          </a:p>
          <a:p>
            <a:r>
              <a:rPr lang="en-US" dirty="0" smtClean="0"/>
              <a:t>In cytoplasm</a:t>
            </a:r>
          </a:p>
          <a:p>
            <a:r>
              <a:rPr lang="en-US" dirty="0" smtClean="0"/>
              <a:t>Produces 2 ATP</a:t>
            </a:r>
          </a:p>
          <a:p>
            <a:pPr marL="514350" indent="-514350">
              <a:buFont typeface="+mj-lt"/>
              <a:buAutoNum type="arabicPeriod"/>
            </a:pPr>
            <a:r>
              <a:rPr lang="en-US" dirty="0" smtClean="0"/>
              <a:t>Alcoholic (ethanol and CO</a:t>
            </a:r>
            <a:r>
              <a:rPr lang="en-US" baseline="-25000" dirty="0" smtClean="0"/>
              <a:t>2</a:t>
            </a:r>
            <a:r>
              <a:rPr lang="en-US" dirty="0" smtClean="0"/>
              <a:t>)</a:t>
            </a:r>
          </a:p>
          <a:p>
            <a:pPr marL="914400" lvl="1" indent="-514350"/>
            <a:r>
              <a:rPr lang="en-US" dirty="0" smtClean="0"/>
              <a:t>Yeast making bread dough rise</a:t>
            </a:r>
          </a:p>
          <a:p>
            <a:pPr marL="514350" indent="-514350">
              <a:buFont typeface="+mj-lt"/>
              <a:buAutoNum type="arabicPeriod"/>
            </a:pPr>
            <a:r>
              <a:rPr lang="en-US" dirty="0" smtClean="0"/>
              <a:t>Lactic Acid</a:t>
            </a:r>
          </a:p>
          <a:p>
            <a:pPr marL="914400" lvl="1" indent="-514350"/>
            <a:r>
              <a:rPr lang="en-US" dirty="0" smtClean="0"/>
              <a:t>In muscles during exercise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Krebs cycle</a:t>
            </a:r>
            <a:endParaRPr lang="en-US" dirty="0"/>
          </a:p>
        </p:txBody>
      </p:sp>
      <p:sp>
        <p:nvSpPr>
          <p:cNvPr id="3" name="Content Placeholder 2"/>
          <p:cNvSpPr>
            <a:spLocks noGrp="1"/>
          </p:cNvSpPr>
          <p:nvPr>
            <p:ph idx="1"/>
          </p:nvPr>
        </p:nvSpPr>
        <p:spPr/>
        <p:txBody>
          <a:bodyPr/>
          <a:lstStyle/>
          <a:p>
            <a:r>
              <a:rPr lang="en-US" dirty="0" smtClean="0"/>
              <a:t>In matrix of mitochondria</a:t>
            </a:r>
          </a:p>
          <a:p>
            <a:r>
              <a:rPr lang="en-US" dirty="0" smtClean="0"/>
              <a:t>Produces 2 ATP</a:t>
            </a:r>
            <a:endParaRPr lang="en-US" dirty="0"/>
          </a:p>
        </p:txBody>
      </p:sp>
      <p:pic>
        <p:nvPicPr>
          <p:cNvPr id="1026" name="Picture 2" descr="https://encrypted-tbn3.gstatic.com/images?q=tbn:ANd9GcT2-a51zx3LNYm3ArRLGph11hy18rTuNczSRphZJ_hDRKj5_UX7lg"/>
          <p:cNvPicPr>
            <a:picLocks noChangeAspect="1" noChangeArrowheads="1"/>
          </p:cNvPicPr>
          <p:nvPr/>
        </p:nvPicPr>
        <p:blipFill>
          <a:blip r:embed="rId2" cstate="print"/>
          <a:srcRect/>
          <a:stretch>
            <a:fillRect/>
          </a:stretch>
        </p:blipFill>
        <p:spPr bwMode="auto">
          <a:xfrm>
            <a:off x="4267200" y="2286000"/>
            <a:ext cx="4267200" cy="3974173"/>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How much energy do we make?</a:t>
            </a:r>
          </a:p>
        </p:txBody>
      </p:sp>
      <p:sp>
        <p:nvSpPr>
          <p:cNvPr id="3" name="Content Placeholder 2"/>
          <p:cNvSpPr>
            <a:spLocks noGrp="1"/>
          </p:cNvSpPr>
          <p:nvPr>
            <p:ph idx="1"/>
          </p:nvPr>
        </p:nvSpPr>
        <p:spPr>
          <a:xfrm>
            <a:off x="685800" y="1641475"/>
            <a:ext cx="7772400" cy="4987925"/>
          </a:xfrm>
        </p:spPr>
        <p:txBody>
          <a:bodyPr/>
          <a:lstStyle/>
          <a:p>
            <a:pPr eaLnBrk="1" hangingPunct="1">
              <a:defRPr/>
            </a:pPr>
            <a:r>
              <a:rPr lang="en-US" dirty="0" smtClean="0"/>
              <a:t>In Cellular Respiration</a:t>
            </a:r>
          </a:p>
          <a:p>
            <a:pPr lvl="1" eaLnBrk="1" hangingPunct="1">
              <a:defRPr/>
            </a:pPr>
            <a:r>
              <a:rPr lang="en-US" dirty="0" smtClean="0"/>
              <a:t>Anaerobic</a:t>
            </a:r>
          </a:p>
          <a:p>
            <a:pPr lvl="2" eaLnBrk="1" hangingPunct="1">
              <a:defRPr/>
            </a:pPr>
            <a:r>
              <a:rPr lang="en-US" dirty="0" smtClean="0"/>
              <a:t>Glycolysis- 2 ATP</a:t>
            </a:r>
          </a:p>
          <a:p>
            <a:pPr lvl="2" eaLnBrk="1" hangingPunct="1">
              <a:defRPr/>
            </a:pPr>
            <a:r>
              <a:rPr lang="en-US" dirty="0" smtClean="0"/>
              <a:t>Fermentation- 0 ATP</a:t>
            </a:r>
          </a:p>
          <a:p>
            <a:pPr lvl="4" eaLnBrk="1" hangingPunct="1">
              <a:defRPr/>
            </a:pPr>
            <a:r>
              <a:rPr lang="en-US" dirty="0" smtClean="0"/>
              <a:t>Total-  2ATP</a:t>
            </a:r>
          </a:p>
          <a:p>
            <a:pPr lvl="1" eaLnBrk="1" hangingPunct="1">
              <a:defRPr/>
            </a:pPr>
            <a:r>
              <a:rPr lang="en-US" dirty="0" smtClean="0"/>
              <a:t>Aerobic </a:t>
            </a:r>
          </a:p>
          <a:p>
            <a:pPr lvl="2" eaLnBrk="1" hangingPunct="1">
              <a:defRPr/>
            </a:pPr>
            <a:r>
              <a:rPr lang="en-US" dirty="0" smtClean="0"/>
              <a:t>Glycolysis-   2 ATP</a:t>
            </a:r>
          </a:p>
          <a:p>
            <a:pPr lvl="2" eaLnBrk="1" hangingPunct="1">
              <a:defRPr/>
            </a:pPr>
            <a:r>
              <a:rPr lang="en-US" dirty="0" smtClean="0"/>
              <a:t>Krebs Cycle- 2 ATP</a:t>
            </a:r>
          </a:p>
          <a:p>
            <a:pPr lvl="2" eaLnBrk="1" hangingPunct="1">
              <a:defRPr/>
            </a:pPr>
            <a:r>
              <a:rPr lang="en-US" dirty="0" smtClean="0"/>
              <a:t>ETC-           34 ATP  </a:t>
            </a:r>
          </a:p>
          <a:p>
            <a:pPr lvl="4" eaLnBrk="1" hangingPunct="1">
              <a:defRPr/>
            </a:pPr>
            <a:r>
              <a:rPr lang="en-US" dirty="0" smtClean="0"/>
              <a:t>Total- 38 ATP</a:t>
            </a:r>
          </a:p>
          <a:p>
            <a:pPr lvl="2" eaLnBrk="1" hangingPunct="1">
              <a:defRPr/>
            </a:pPr>
            <a:endParaRPr lang="en-US" dirty="0" smtClean="0"/>
          </a:p>
        </p:txBody>
      </p:sp>
    </p:spTree>
    <p:extLst>
      <p:ext uri="{BB962C8B-B14F-4D97-AF65-F5344CB8AC3E}">
        <p14:creationId xmlns:p14="http://schemas.microsoft.com/office/powerpoint/2010/main" val="624744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ChangeArrowheads="1"/>
          </p:cNvSpPr>
          <p:nvPr/>
        </p:nvSpPr>
        <p:spPr bwMode="auto">
          <a:xfrm>
            <a:off x="4267200" y="914400"/>
            <a:ext cx="457200" cy="1600200"/>
          </a:xfrm>
          <a:prstGeom prst="downArrow">
            <a:avLst>
              <a:gd name="adj1" fmla="val 50000"/>
              <a:gd name="adj2" fmla="val 87500"/>
            </a:avLst>
          </a:prstGeom>
          <a:solidFill>
            <a:schemeClr val="tx1"/>
          </a:solidFill>
          <a:ln w="12700" cap="sq">
            <a:solidFill>
              <a:schemeClr val="bg2"/>
            </a:solidFill>
            <a:miter lim="800000"/>
            <a:headEnd type="none" w="sm" len="sm"/>
            <a:tailEnd type="none" w="sm" len="sm"/>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4339" name="Rectangle 4"/>
          <p:cNvSpPr>
            <a:spLocks noChangeArrowheads="1"/>
          </p:cNvSpPr>
          <p:nvPr/>
        </p:nvSpPr>
        <p:spPr bwMode="auto">
          <a:xfrm rot="-1349311">
            <a:off x="381000" y="939800"/>
            <a:ext cx="2209800" cy="585788"/>
          </a:xfrm>
          <a:prstGeom prst="rect">
            <a:avLst/>
          </a:prstGeom>
          <a:solidFill>
            <a:schemeClr val="tx1"/>
          </a:solidFill>
          <a:ln w="57150" cap="sq">
            <a:solidFill>
              <a:schemeClr val="accent1"/>
            </a:solidFill>
            <a:miter lim="800000"/>
            <a:headEnd type="none" w="sm" len="sm"/>
            <a:tailEnd type="none" w="sm" len="sm"/>
          </a:ln>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3200" b="1">
                <a:solidFill>
                  <a:srgbClr val="FF0000"/>
                </a:solidFill>
                <a:latin typeface="Eras Bold ITC" pitchFamily="34" charset="0"/>
              </a:rPr>
              <a:t>Summary</a:t>
            </a:r>
            <a:endParaRPr lang="en-US" altLang="en-US" sz="3200">
              <a:solidFill>
                <a:srgbClr val="FF0000"/>
              </a:solidFill>
              <a:latin typeface="Eras Bold ITC" pitchFamily="34" charset="0"/>
            </a:endParaRPr>
          </a:p>
        </p:txBody>
      </p:sp>
      <p:sp>
        <p:nvSpPr>
          <p:cNvPr id="14340" name="Rectangle 5"/>
          <p:cNvSpPr>
            <a:spLocks noChangeArrowheads="1"/>
          </p:cNvSpPr>
          <p:nvPr/>
        </p:nvSpPr>
        <p:spPr bwMode="auto">
          <a:xfrm>
            <a:off x="3429000" y="304800"/>
            <a:ext cx="2133600" cy="609600"/>
          </a:xfrm>
          <a:prstGeom prst="rect">
            <a:avLst/>
          </a:prstGeom>
          <a:solidFill>
            <a:srgbClr val="FFFF00"/>
          </a:solidFill>
          <a:ln w="12700" cap="sq">
            <a:solidFill>
              <a:schemeClr val="bg2"/>
            </a:solidFill>
            <a:miter lim="800000"/>
            <a:headEnd type="none" w="sm" len="sm"/>
            <a:tailEnd type="none" w="sm" len="sm"/>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altLang="en-US" sz="2800" b="1"/>
              <a:t>Glucose</a:t>
            </a:r>
          </a:p>
        </p:txBody>
      </p:sp>
      <p:sp>
        <p:nvSpPr>
          <p:cNvPr id="14341" name="Oval 6"/>
          <p:cNvSpPr>
            <a:spLocks noChangeArrowheads="1"/>
          </p:cNvSpPr>
          <p:nvPr/>
        </p:nvSpPr>
        <p:spPr bwMode="auto">
          <a:xfrm>
            <a:off x="3276600" y="1143000"/>
            <a:ext cx="2286000" cy="685800"/>
          </a:xfrm>
          <a:prstGeom prst="ellipse">
            <a:avLst/>
          </a:prstGeom>
          <a:solidFill>
            <a:srgbClr val="FFFF00"/>
          </a:solidFill>
          <a:ln w="12700" cap="sq">
            <a:solidFill>
              <a:schemeClr val="bg2"/>
            </a:solidFill>
            <a:miter lim="800000"/>
            <a:headEnd type="none" w="sm" len="sm"/>
            <a:tailEnd type="none" w="sm" len="sm"/>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altLang="en-US" sz="2800" b="1"/>
              <a:t>Glycolysis</a:t>
            </a:r>
          </a:p>
        </p:txBody>
      </p:sp>
      <p:sp>
        <p:nvSpPr>
          <p:cNvPr id="14342" name="Rectangle 7"/>
          <p:cNvSpPr>
            <a:spLocks noChangeArrowheads="1"/>
          </p:cNvSpPr>
          <p:nvPr/>
        </p:nvSpPr>
        <p:spPr bwMode="auto">
          <a:xfrm>
            <a:off x="3505200" y="2514600"/>
            <a:ext cx="1828800" cy="457200"/>
          </a:xfrm>
          <a:prstGeom prst="rect">
            <a:avLst/>
          </a:prstGeom>
          <a:solidFill>
            <a:srgbClr val="FFFF00"/>
          </a:solidFill>
          <a:ln w="12700" cap="sq">
            <a:solidFill>
              <a:schemeClr val="bg2"/>
            </a:solidFill>
            <a:miter lim="800000"/>
            <a:headEnd type="none" w="sm" len="sm"/>
            <a:tailEnd type="none" w="sm" len="sm"/>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altLang="en-US" sz="2800" b="1"/>
              <a:t>Pyruvate</a:t>
            </a:r>
          </a:p>
        </p:txBody>
      </p:sp>
      <p:sp>
        <p:nvSpPr>
          <p:cNvPr id="14343" name="Oval 8"/>
          <p:cNvSpPr>
            <a:spLocks noChangeArrowheads="1"/>
          </p:cNvSpPr>
          <p:nvPr/>
        </p:nvSpPr>
        <p:spPr bwMode="auto">
          <a:xfrm>
            <a:off x="609600" y="3276600"/>
            <a:ext cx="2133600" cy="609600"/>
          </a:xfrm>
          <a:prstGeom prst="ellipse">
            <a:avLst/>
          </a:prstGeom>
          <a:solidFill>
            <a:srgbClr val="FF0000"/>
          </a:solidFill>
          <a:ln w="12700" cap="sq">
            <a:solidFill>
              <a:schemeClr val="bg2"/>
            </a:solidFill>
            <a:miter lim="800000"/>
            <a:headEnd type="none" w="sm" len="sm"/>
            <a:tailEnd type="none" w="sm" len="sm"/>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altLang="en-US" b="1"/>
              <a:t>Fermentation</a:t>
            </a:r>
          </a:p>
        </p:txBody>
      </p:sp>
      <p:sp>
        <p:nvSpPr>
          <p:cNvPr id="14344" name="Rectangle 9"/>
          <p:cNvSpPr>
            <a:spLocks noChangeArrowheads="1"/>
          </p:cNvSpPr>
          <p:nvPr/>
        </p:nvSpPr>
        <p:spPr bwMode="auto">
          <a:xfrm>
            <a:off x="1981200" y="5105400"/>
            <a:ext cx="2590800" cy="457200"/>
          </a:xfrm>
          <a:prstGeom prst="rect">
            <a:avLst/>
          </a:prstGeom>
          <a:solidFill>
            <a:srgbClr val="FF0000"/>
          </a:solidFill>
          <a:ln w="12700" cap="sq">
            <a:solidFill>
              <a:schemeClr val="bg2"/>
            </a:solidFill>
            <a:miter lim="800000"/>
            <a:headEnd type="none" w="sm" len="sm"/>
            <a:tailEnd type="none" w="sm" len="sm"/>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altLang="en-US" sz="2800" b="1"/>
              <a:t>Ethanol &amp; CO</a:t>
            </a:r>
            <a:r>
              <a:rPr lang="en-US" altLang="en-US" sz="2800" b="1" baseline="-25000"/>
              <a:t>2</a:t>
            </a:r>
          </a:p>
        </p:txBody>
      </p:sp>
      <p:sp>
        <p:nvSpPr>
          <p:cNvPr id="14345" name="Rectangle 10"/>
          <p:cNvSpPr>
            <a:spLocks noChangeArrowheads="1"/>
          </p:cNvSpPr>
          <p:nvPr/>
        </p:nvSpPr>
        <p:spPr bwMode="auto">
          <a:xfrm>
            <a:off x="152400" y="5105400"/>
            <a:ext cx="1447800" cy="457200"/>
          </a:xfrm>
          <a:prstGeom prst="rect">
            <a:avLst/>
          </a:prstGeom>
          <a:solidFill>
            <a:srgbClr val="FF0000"/>
          </a:solidFill>
          <a:ln w="12700" cap="sq">
            <a:solidFill>
              <a:schemeClr val="bg2"/>
            </a:solidFill>
            <a:miter lim="800000"/>
            <a:headEnd type="none" w="sm" len="sm"/>
            <a:tailEnd type="none" w="sm" len="sm"/>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altLang="en-US" sz="2800" b="1"/>
              <a:t>Lactate</a:t>
            </a:r>
          </a:p>
        </p:txBody>
      </p:sp>
      <p:sp>
        <p:nvSpPr>
          <p:cNvPr id="14346" name="AutoShape 11"/>
          <p:cNvSpPr>
            <a:spLocks noChangeArrowheads="1"/>
          </p:cNvSpPr>
          <p:nvPr/>
        </p:nvSpPr>
        <p:spPr bwMode="auto">
          <a:xfrm rot="-4718240">
            <a:off x="342900" y="4152901"/>
            <a:ext cx="1216025" cy="533400"/>
          </a:xfrm>
          <a:prstGeom prst="leftArrow">
            <a:avLst>
              <a:gd name="adj1" fmla="val 50000"/>
              <a:gd name="adj2" fmla="val 56994"/>
            </a:avLst>
          </a:prstGeom>
          <a:solidFill>
            <a:schemeClr val="tx1"/>
          </a:solidFill>
          <a:ln w="12700" cap="sq">
            <a:solidFill>
              <a:schemeClr val="bg2"/>
            </a:solidFill>
            <a:miter lim="800000"/>
            <a:headEnd type="none" w="sm" len="sm"/>
            <a:tailEnd type="none" w="sm" len="sm"/>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4347" name="AutoShape 12"/>
          <p:cNvSpPr>
            <a:spLocks noChangeArrowheads="1"/>
          </p:cNvSpPr>
          <p:nvPr/>
        </p:nvSpPr>
        <p:spPr bwMode="auto">
          <a:xfrm rot="-6884467">
            <a:off x="1831181" y="4112419"/>
            <a:ext cx="1214438" cy="609600"/>
          </a:xfrm>
          <a:prstGeom prst="leftArrow">
            <a:avLst>
              <a:gd name="adj1" fmla="val 50000"/>
              <a:gd name="adj2" fmla="val 49805"/>
            </a:avLst>
          </a:prstGeom>
          <a:solidFill>
            <a:schemeClr val="accent1"/>
          </a:solidFill>
          <a:ln w="12700" cap="sq">
            <a:solidFill>
              <a:schemeClr val="bg2"/>
            </a:solidFill>
            <a:miter lim="800000"/>
            <a:headEnd type="none" w="sm" len="sm"/>
            <a:tailEnd type="none" w="sm" len="sm"/>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4348" name="Text Box 13"/>
          <p:cNvSpPr txBox="1">
            <a:spLocks noChangeArrowheads="1"/>
          </p:cNvSpPr>
          <p:nvPr/>
        </p:nvSpPr>
        <p:spPr bwMode="auto">
          <a:xfrm>
            <a:off x="2438400" y="2362200"/>
            <a:ext cx="1066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altLang="en-US" sz="1800" b="1">
                <a:solidFill>
                  <a:schemeClr val="bg2"/>
                </a:solidFill>
              </a:rPr>
              <a:t>Without O</a:t>
            </a:r>
            <a:r>
              <a:rPr lang="en-US" altLang="en-US" sz="1800" b="1" baseline="-25000">
                <a:solidFill>
                  <a:schemeClr val="bg2"/>
                </a:solidFill>
              </a:rPr>
              <a:t>2</a:t>
            </a:r>
          </a:p>
        </p:txBody>
      </p:sp>
      <p:sp>
        <p:nvSpPr>
          <p:cNvPr id="14349" name="Text Box 15"/>
          <p:cNvSpPr txBox="1">
            <a:spLocks noChangeArrowheads="1"/>
          </p:cNvSpPr>
          <p:nvPr/>
        </p:nvSpPr>
        <p:spPr bwMode="auto">
          <a:xfrm>
            <a:off x="5334000" y="2362200"/>
            <a:ext cx="685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altLang="en-US" sz="1800" b="1">
                <a:solidFill>
                  <a:schemeClr val="bg2"/>
                </a:solidFill>
              </a:rPr>
              <a:t>With O</a:t>
            </a:r>
            <a:r>
              <a:rPr lang="en-US" altLang="en-US" sz="1800" b="1" baseline="-25000">
                <a:solidFill>
                  <a:schemeClr val="bg2"/>
                </a:solidFill>
              </a:rPr>
              <a:t>2</a:t>
            </a:r>
          </a:p>
        </p:txBody>
      </p:sp>
      <p:sp>
        <p:nvSpPr>
          <p:cNvPr id="14350" name="Oval 16"/>
          <p:cNvSpPr>
            <a:spLocks noChangeArrowheads="1"/>
          </p:cNvSpPr>
          <p:nvPr/>
        </p:nvSpPr>
        <p:spPr bwMode="auto">
          <a:xfrm>
            <a:off x="5486400" y="3276600"/>
            <a:ext cx="2133600" cy="609600"/>
          </a:xfrm>
          <a:prstGeom prst="ellipse">
            <a:avLst/>
          </a:prstGeom>
          <a:solidFill>
            <a:srgbClr val="FFFF00"/>
          </a:solidFill>
          <a:ln w="12700" cap="sq">
            <a:solidFill>
              <a:schemeClr val="bg2"/>
            </a:solidFill>
            <a:miter lim="800000"/>
            <a:headEnd type="none" w="sm" len="sm"/>
            <a:tailEnd type="none" w="sm" len="sm"/>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altLang="en-US" b="1"/>
              <a:t>Kreb’s Cycle</a:t>
            </a:r>
          </a:p>
        </p:txBody>
      </p:sp>
      <p:sp>
        <p:nvSpPr>
          <p:cNvPr id="14351" name="AutoShape 17"/>
          <p:cNvSpPr>
            <a:spLocks noChangeArrowheads="1"/>
          </p:cNvSpPr>
          <p:nvPr/>
        </p:nvSpPr>
        <p:spPr bwMode="auto">
          <a:xfrm rot="3284562">
            <a:off x="5982495" y="2767806"/>
            <a:ext cx="639762" cy="320675"/>
          </a:xfrm>
          <a:prstGeom prst="rightArrow">
            <a:avLst>
              <a:gd name="adj1" fmla="val 50000"/>
              <a:gd name="adj2" fmla="val 49876"/>
            </a:avLst>
          </a:prstGeom>
          <a:solidFill>
            <a:schemeClr val="tx1"/>
          </a:solidFill>
          <a:ln w="12700" cap="sq">
            <a:solidFill>
              <a:schemeClr val="bg2"/>
            </a:solidFill>
            <a:miter lim="800000"/>
            <a:headEnd type="none" w="sm" len="sm"/>
            <a:tailEnd type="none" w="sm" len="sm"/>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4352" name="AutoShape 18"/>
          <p:cNvSpPr>
            <a:spLocks noChangeArrowheads="1"/>
          </p:cNvSpPr>
          <p:nvPr/>
        </p:nvSpPr>
        <p:spPr bwMode="auto">
          <a:xfrm rot="-1961968">
            <a:off x="1905000" y="2743200"/>
            <a:ext cx="685800" cy="304800"/>
          </a:xfrm>
          <a:prstGeom prst="leftArrow">
            <a:avLst>
              <a:gd name="adj1" fmla="val 50000"/>
              <a:gd name="adj2" fmla="val 56250"/>
            </a:avLst>
          </a:prstGeom>
          <a:solidFill>
            <a:schemeClr val="tx1"/>
          </a:solidFill>
          <a:ln w="12700" cap="sq">
            <a:solidFill>
              <a:schemeClr val="bg2"/>
            </a:solidFill>
            <a:miter lim="800000"/>
            <a:headEnd type="none" w="sm" len="sm"/>
            <a:tailEnd type="none" w="sm" len="sm"/>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4353" name="AutoShape 19"/>
          <p:cNvSpPr>
            <a:spLocks noChangeArrowheads="1"/>
          </p:cNvSpPr>
          <p:nvPr/>
        </p:nvSpPr>
        <p:spPr bwMode="auto">
          <a:xfrm>
            <a:off x="6553200" y="3886200"/>
            <a:ext cx="381000" cy="762000"/>
          </a:xfrm>
          <a:prstGeom prst="downArrow">
            <a:avLst>
              <a:gd name="adj1" fmla="val 50000"/>
              <a:gd name="adj2" fmla="val 50000"/>
            </a:avLst>
          </a:prstGeom>
          <a:solidFill>
            <a:schemeClr val="tx1"/>
          </a:solidFill>
          <a:ln w="12700" cap="sq">
            <a:solidFill>
              <a:schemeClr val="bg2"/>
            </a:solidFill>
            <a:miter lim="800000"/>
            <a:headEnd type="none" w="sm" len="sm"/>
            <a:tailEnd type="none" w="sm" len="sm"/>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endParaRPr lang="en-US" altLang="en-US">
              <a:solidFill>
                <a:schemeClr val="bg2"/>
              </a:solidFill>
            </a:endParaRPr>
          </a:p>
        </p:txBody>
      </p:sp>
      <p:sp>
        <p:nvSpPr>
          <p:cNvPr id="14354" name="Rectangle 20"/>
          <p:cNvSpPr>
            <a:spLocks noChangeArrowheads="1"/>
          </p:cNvSpPr>
          <p:nvPr/>
        </p:nvSpPr>
        <p:spPr bwMode="auto">
          <a:xfrm>
            <a:off x="6172200" y="4648200"/>
            <a:ext cx="1219200" cy="609600"/>
          </a:xfrm>
          <a:prstGeom prst="rect">
            <a:avLst/>
          </a:prstGeom>
          <a:solidFill>
            <a:srgbClr val="FFFF00"/>
          </a:solidFill>
          <a:ln w="12700" cap="sq">
            <a:solidFill>
              <a:schemeClr val="bg2"/>
            </a:solidFill>
            <a:miter lim="800000"/>
            <a:headEnd type="none" w="sm" len="sm"/>
            <a:tailEnd type="none" w="sm" len="sm"/>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altLang="en-US" sz="2800" b="1"/>
              <a:t>ETC</a:t>
            </a:r>
            <a:endParaRPr lang="en-US" altLang="en-US" sz="2800" b="1" baseline="-25000"/>
          </a:p>
        </p:txBody>
      </p:sp>
      <p:sp>
        <p:nvSpPr>
          <p:cNvPr id="14355" name="WordArt 21"/>
          <p:cNvSpPr>
            <a:spLocks noChangeArrowheads="1" noChangeShapeType="1" noTextEdit="1"/>
          </p:cNvSpPr>
          <p:nvPr/>
        </p:nvSpPr>
        <p:spPr bwMode="auto">
          <a:xfrm>
            <a:off x="685800" y="5715000"/>
            <a:ext cx="2819400" cy="457200"/>
          </a:xfrm>
          <a:prstGeom prst="rect">
            <a:avLst/>
          </a:prstGeom>
        </p:spPr>
        <p:txBody>
          <a:bodyPr wrap="none" fromWordArt="1">
            <a:prstTxWarp prst="textPlain">
              <a:avLst>
                <a:gd name="adj" fmla="val 50000"/>
              </a:avLst>
            </a:prstTxWarp>
          </a:bodyPr>
          <a:lstStyle/>
          <a:p>
            <a:pPr algn="ctr"/>
            <a:r>
              <a:rPr lang="en-US" sz="3600" kern="10">
                <a:ln w="9525" cap="sq">
                  <a:solidFill>
                    <a:srgbClr val="000000"/>
                  </a:solidFill>
                  <a:miter lim="800000"/>
                  <a:headEnd type="none" w="sm" len="sm"/>
                  <a:tailEnd type="none" w="sm" len="sm"/>
                </a:ln>
                <a:solidFill>
                  <a:srgbClr val="FF0000"/>
                </a:solidFill>
                <a:latin typeface="Arial Black"/>
              </a:rPr>
              <a:t>Anaerobic Processes</a:t>
            </a:r>
          </a:p>
        </p:txBody>
      </p:sp>
      <p:sp>
        <p:nvSpPr>
          <p:cNvPr id="14356" name="WordArt 22"/>
          <p:cNvSpPr>
            <a:spLocks noChangeArrowheads="1" noChangeShapeType="1" noTextEdit="1"/>
          </p:cNvSpPr>
          <p:nvPr/>
        </p:nvSpPr>
        <p:spPr bwMode="auto">
          <a:xfrm>
            <a:off x="5410200" y="5486400"/>
            <a:ext cx="2819400" cy="457200"/>
          </a:xfrm>
          <a:prstGeom prst="rect">
            <a:avLst/>
          </a:prstGeom>
        </p:spPr>
        <p:txBody>
          <a:bodyPr wrap="none" fromWordArt="1">
            <a:prstTxWarp prst="textPlain">
              <a:avLst>
                <a:gd name="adj" fmla="val 50000"/>
              </a:avLst>
            </a:prstTxWarp>
          </a:bodyPr>
          <a:lstStyle/>
          <a:p>
            <a:pPr algn="ctr"/>
            <a:r>
              <a:rPr lang="en-US" sz="3600" kern="10">
                <a:ln w="9525" cap="sq">
                  <a:solidFill>
                    <a:srgbClr val="000000"/>
                  </a:solidFill>
                  <a:miter lim="800000"/>
                  <a:headEnd type="none" w="sm" len="sm"/>
                  <a:tailEnd type="none" w="sm" len="sm"/>
                </a:ln>
                <a:solidFill>
                  <a:srgbClr val="FFFF00"/>
                </a:solidFill>
                <a:latin typeface="Arial Black"/>
              </a:rPr>
              <a:t>Aerobic Respiration</a:t>
            </a:r>
          </a:p>
        </p:txBody>
      </p:sp>
      <p:sp>
        <p:nvSpPr>
          <p:cNvPr id="14357" name="AutoShape 23"/>
          <p:cNvSpPr>
            <a:spLocks noChangeArrowheads="1"/>
          </p:cNvSpPr>
          <p:nvPr/>
        </p:nvSpPr>
        <p:spPr bwMode="auto">
          <a:xfrm>
            <a:off x="6477000" y="1066800"/>
            <a:ext cx="1447800" cy="762000"/>
          </a:xfrm>
          <a:prstGeom prst="irregularSeal1">
            <a:avLst/>
          </a:prstGeom>
          <a:solidFill>
            <a:schemeClr val="tx2"/>
          </a:solidFill>
          <a:ln w="12700" cap="sq">
            <a:solidFill>
              <a:schemeClr val="bg2"/>
            </a:solidFill>
            <a:miter lim="800000"/>
            <a:headEnd type="none" w="sm" len="sm"/>
            <a:tailEnd type="none" w="sm" len="sm"/>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4358" name="AutoShape 24"/>
          <p:cNvSpPr>
            <a:spLocks noChangeArrowheads="1"/>
          </p:cNvSpPr>
          <p:nvPr/>
        </p:nvSpPr>
        <p:spPr bwMode="auto">
          <a:xfrm>
            <a:off x="7696200" y="3200400"/>
            <a:ext cx="1447800" cy="762000"/>
          </a:xfrm>
          <a:prstGeom prst="irregularSeal1">
            <a:avLst/>
          </a:prstGeom>
          <a:solidFill>
            <a:schemeClr val="tx2"/>
          </a:solidFill>
          <a:ln w="12700" cap="sq">
            <a:solidFill>
              <a:schemeClr val="bg2"/>
            </a:solidFill>
            <a:miter lim="800000"/>
            <a:headEnd type="none" w="sm" len="sm"/>
            <a:tailEnd type="none" w="sm" len="sm"/>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4359" name="AutoShape 25"/>
          <p:cNvSpPr>
            <a:spLocks noChangeArrowheads="1"/>
          </p:cNvSpPr>
          <p:nvPr/>
        </p:nvSpPr>
        <p:spPr bwMode="auto">
          <a:xfrm>
            <a:off x="7543800" y="4572000"/>
            <a:ext cx="1447800" cy="762000"/>
          </a:xfrm>
          <a:prstGeom prst="irregularSeal1">
            <a:avLst/>
          </a:prstGeom>
          <a:solidFill>
            <a:schemeClr val="tx2"/>
          </a:solidFill>
          <a:ln w="12700" cap="sq">
            <a:solidFill>
              <a:schemeClr val="bg2"/>
            </a:solidFill>
            <a:miter lim="800000"/>
            <a:headEnd type="none" w="sm" len="sm"/>
            <a:tailEnd type="none" w="sm" len="sm"/>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4360" name="Text Box 26"/>
          <p:cNvSpPr txBox="1">
            <a:spLocks noChangeArrowheads="1"/>
          </p:cNvSpPr>
          <p:nvPr/>
        </p:nvSpPr>
        <p:spPr bwMode="auto">
          <a:xfrm>
            <a:off x="5715000" y="1295400"/>
            <a:ext cx="685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sz="1800" b="1">
                <a:solidFill>
                  <a:schemeClr val="bg2"/>
                </a:solidFill>
              </a:rPr>
              <a:t>(Net)</a:t>
            </a:r>
          </a:p>
        </p:txBody>
      </p:sp>
      <p:sp>
        <p:nvSpPr>
          <p:cNvPr id="14361" name="Text Box 27"/>
          <p:cNvSpPr txBox="1">
            <a:spLocks noChangeArrowheads="1"/>
          </p:cNvSpPr>
          <p:nvPr/>
        </p:nvSpPr>
        <p:spPr bwMode="auto">
          <a:xfrm>
            <a:off x="6858000" y="1295400"/>
            <a:ext cx="762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sz="1600" b="1">
                <a:solidFill>
                  <a:schemeClr val="bg2"/>
                </a:solidFill>
              </a:rPr>
              <a:t>2 ATP</a:t>
            </a:r>
          </a:p>
        </p:txBody>
      </p:sp>
      <p:sp>
        <p:nvSpPr>
          <p:cNvPr id="14362" name="Text Box 28"/>
          <p:cNvSpPr txBox="1">
            <a:spLocks noChangeArrowheads="1"/>
          </p:cNvSpPr>
          <p:nvPr/>
        </p:nvSpPr>
        <p:spPr bwMode="auto">
          <a:xfrm>
            <a:off x="8001000" y="3429000"/>
            <a:ext cx="762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sz="1600" b="1">
                <a:solidFill>
                  <a:schemeClr val="bg2"/>
                </a:solidFill>
              </a:rPr>
              <a:t>2 ATP</a:t>
            </a:r>
          </a:p>
        </p:txBody>
      </p:sp>
      <p:sp>
        <p:nvSpPr>
          <p:cNvPr id="14363" name="Text Box 29"/>
          <p:cNvSpPr txBox="1">
            <a:spLocks noChangeArrowheads="1"/>
          </p:cNvSpPr>
          <p:nvPr/>
        </p:nvSpPr>
        <p:spPr bwMode="auto">
          <a:xfrm>
            <a:off x="7848600" y="4724400"/>
            <a:ext cx="914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sz="1600" b="1">
                <a:solidFill>
                  <a:schemeClr val="bg2"/>
                </a:solidFill>
              </a:rPr>
              <a:t>34 ATP</a:t>
            </a:r>
          </a:p>
        </p:txBody>
      </p:sp>
      <p:sp>
        <p:nvSpPr>
          <p:cNvPr id="14364" name="Text Box 30"/>
          <p:cNvSpPr txBox="1">
            <a:spLocks noChangeArrowheads="1"/>
          </p:cNvSpPr>
          <p:nvPr/>
        </p:nvSpPr>
        <p:spPr bwMode="auto">
          <a:xfrm>
            <a:off x="4648200" y="5943600"/>
            <a:ext cx="449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altLang="en-US" sz="2000" b="1" i="1"/>
              <a:t>(Produces the greatest amount of ATP!)</a:t>
            </a:r>
          </a:p>
        </p:txBody>
      </p:sp>
      <p:sp>
        <p:nvSpPr>
          <p:cNvPr id="14365" name="Text Box 31"/>
          <p:cNvSpPr txBox="1">
            <a:spLocks noChangeArrowheads="1"/>
          </p:cNvSpPr>
          <p:nvPr/>
        </p:nvSpPr>
        <p:spPr bwMode="auto">
          <a:xfrm>
            <a:off x="228600" y="6248400"/>
            <a:ext cx="3581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altLang="en-US" sz="2000" b="1" i="1"/>
              <a:t>(Cells make a limited # of ATP)</a:t>
            </a:r>
          </a:p>
        </p:txBody>
      </p:sp>
      <p:sp>
        <p:nvSpPr>
          <p:cNvPr id="14366" name="Text Box 32"/>
          <p:cNvSpPr txBox="1">
            <a:spLocks noChangeArrowheads="1"/>
          </p:cNvSpPr>
          <p:nvPr/>
        </p:nvSpPr>
        <p:spPr bwMode="auto">
          <a:xfrm rot="3835536">
            <a:off x="1831182" y="4166393"/>
            <a:ext cx="1219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altLang="en-US" sz="1800" b="1"/>
              <a:t>Alcoholic</a:t>
            </a:r>
            <a:endParaRPr lang="en-US" altLang="en-US" sz="1800" b="1" baseline="-25000"/>
          </a:p>
        </p:txBody>
      </p:sp>
    </p:spTree>
    <p:extLst>
      <p:ext uri="{BB962C8B-B14F-4D97-AF65-F5344CB8AC3E}">
        <p14:creationId xmlns:p14="http://schemas.microsoft.com/office/powerpoint/2010/main" val="19728519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rmAutofit fontScale="90000"/>
          </a:bodyPr>
          <a:lstStyle/>
          <a:p>
            <a:pPr eaLnBrk="1" hangingPunct="1">
              <a:defRPr/>
            </a:pPr>
            <a:r>
              <a:rPr lang="en-US" dirty="0" smtClean="0">
                <a:solidFill>
                  <a:schemeClr val="accent3"/>
                </a:solidFill>
                <a:effectLst/>
              </a:rPr>
              <a:t>Comparison of:</a:t>
            </a:r>
            <a:br>
              <a:rPr lang="en-US" dirty="0" smtClean="0">
                <a:solidFill>
                  <a:schemeClr val="accent3"/>
                </a:solidFill>
                <a:effectLst/>
              </a:rPr>
            </a:br>
            <a:r>
              <a:rPr lang="en-US" dirty="0" smtClean="0">
                <a:solidFill>
                  <a:schemeClr val="accent3"/>
                </a:solidFill>
                <a:effectLst/>
              </a:rPr>
              <a:t> Photosynthesis vs. Cellular Respiration</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5500393"/>
              </p:ext>
            </p:extLst>
          </p:nvPr>
        </p:nvGraphicFramePr>
        <p:xfrm>
          <a:off x="0" y="1371600"/>
          <a:ext cx="9144000" cy="5578475"/>
        </p:xfrm>
        <a:graphic>
          <a:graphicData uri="http://schemas.openxmlformats.org/drawingml/2006/table">
            <a:tbl>
              <a:tblPr firstRow="1" bandRow="1">
                <a:tableStyleId>{5C22544A-7EE6-4342-B048-85BDC9FD1C3A}</a:tableStyleId>
              </a:tblPr>
              <a:tblGrid>
                <a:gridCol w="1600200"/>
                <a:gridCol w="3810000"/>
                <a:gridCol w="3733800"/>
              </a:tblGrid>
              <a:tr h="914504">
                <a:tc>
                  <a:txBody>
                    <a:bodyPr/>
                    <a:lstStyle/>
                    <a:p>
                      <a:endParaRPr lang="en-US" sz="1800" dirty="0">
                        <a:solidFill>
                          <a:srgbClr val="0070C0"/>
                        </a:solidFill>
                      </a:endParaRPr>
                    </a:p>
                  </a:txBody>
                  <a:tcPr marT="45725" marB="45725">
                    <a:solidFill>
                      <a:srgbClr val="0070C0"/>
                    </a:solidFill>
                  </a:tcPr>
                </a:tc>
                <a:tc>
                  <a:txBody>
                    <a:bodyPr/>
                    <a:lstStyle/>
                    <a:p>
                      <a:pPr algn="ctr"/>
                      <a:r>
                        <a:rPr lang="en-US" sz="2400" dirty="0" smtClean="0"/>
                        <a:t>Photosynthesis</a:t>
                      </a:r>
                      <a:endParaRPr lang="en-US" sz="2400" dirty="0"/>
                    </a:p>
                  </a:txBody>
                  <a:tcPr marT="45725" marB="45725">
                    <a:solidFill>
                      <a:srgbClr val="0070C0"/>
                    </a:solidFill>
                  </a:tcPr>
                </a:tc>
                <a:tc>
                  <a:txBody>
                    <a:bodyPr/>
                    <a:lstStyle/>
                    <a:p>
                      <a:pPr algn="ctr"/>
                      <a:r>
                        <a:rPr lang="en-US" sz="2400" dirty="0" smtClean="0"/>
                        <a:t>Cellular Respiration</a:t>
                      </a:r>
                      <a:endParaRPr lang="en-US" sz="2400" dirty="0"/>
                    </a:p>
                  </a:txBody>
                  <a:tcPr marT="45725" marB="45725">
                    <a:solidFill>
                      <a:srgbClr val="0070C0"/>
                    </a:solidFill>
                  </a:tcPr>
                </a:tc>
              </a:tr>
              <a:tr h="914504">
                <a:tc>
                  <a:txBody>
                    <a:bodyPr/>
                    <a:lstStyle/>
                    <a:p>
                      <a:pPr algn="ctr"/>
                      <a:r>
                        <a:rPr lang="en-US" sz="2000" b="1" dirty="0" smtClean="0"/>
                        <a:t>Function</a:t>
                      </a:r>
                      <a:endParaRPr lang="en-US" sz="2000" b="1" dirty="0"/>
                    </a:p>
                  </a:txBody>
                  <a:tcPr marT="45725" marB="45725">
                    <a:solidFill>
                      <a:srgbClr val="0070C0"/>
                    </a:solidFill>
                  </a:tcPr>
                </a:tc>
                <a:tc>
                  <a:txBody>
                    <a:bodyPr/>
                    <a:lstStyle/>
                    <a:p>
                      <a:pPr algn="ctr"/>
                      <a:r>
                        <a:rPr lang="en-US" sz="2400" dirty="0" smtClean="0"/>
                        <a:t>Make Glucose</a:t>
                      </a:r>
                      <a:endParaRPr lang="en-US" sz="2400" dirty="0"/>
                    </a:p>
                  </a:txBody>
                  <a:tcPr marT="45725" marB="45725">
                    <a:solidFill>
                      <a:srgbClr val="00B0F0"/>
                    </a:solidFill>
                  </a:tcPr>
                </a:tc>
                <a:tc>
                  <a:txBody>
                    <a:bodyPr/>
                    <a:lstStyle/>
                    <a:p>
                      <a:pPr algn="ctr"/>
                      <a:r>
                        <a:rPr lang="en-US" sz="2400" dirty="0" smtClean="0"/>
                        <a:t>Glucose </a:t>
                      </a:r>
                      <a:r>
                        <a:rPr lang="en-US" sz="2400" smtClean="0"/>
                        <a:t>into Energy</a:t>
                      </a:r>
                      <a:endParaRPr lang="en-US" sz="2400" dirty="0"/>
                    </a:p>
                  </a:txBody>
                  <a:tcPr marT="45725" marB="45725">
                    <a:solidFill>
                      <a:srgbClr val="00B0F0"/>
                    </a:solidFill>
                  </a:tcPr>
                </a:tc>
              </a:tr>
              <a:tr h="914504">
                <a:tc>
                  <a:txBody>
                    <a:bodyPr/>
                    <a:lstStyle/>
                    <a:p>
                      <a:pPr algn="ctr"/>
                      <a:r>
                        <a:rPr lang="en-US" sz="2000" b="1" dirty="0" smtClean="0"/>
                        <a:t>Location</a:t>
                      </a:r>
                      <a:endParaRPr lang="en-US" sz="2000" b="1" dirty="0"/>
                    </a:p>
                  </a:txBody>
                  <a:tcPr marT="45725" marB="45725">
                    <a:solidFill>
                      <a:srgbClr val="0070C0"/>
                    </a:solidFill>
                  </a:tcPr>
                </a:tc>
                <a:tc>
                  <a:txBody>
                    <a:bodyPr/>
                    <a:lstStyle/>
                    <a:p>
                      <a:pPr algn="ctr"/>
                      <a:r>
                        <a:rPr lang="en-US" sz="2400" dirty="0" smtClean="0"/>
                        <a:t>Chloroplast</a:t>
                      </a:r>
                      <a:endParaRPr lang="en-US" sz="2400" dirty="0"/>
                    </a:p>
                  </a:txBody>
                  <a:tcPr marT="45725" marB="45725">
                    <a:solidFill>
                      <a:srgbClr val="00B0F0"/>
                    </a:solidFill>
                  </a:tcPr>
                </a:tc>
                <a:tc>
                  <a:txBody>
                    <a:bodyPr/>
                    <a:lstStyle/>
                    <a:p>
                      <a:pPr algn="ctr"/>
                      <a:r>
                        <a:rPr lang="en-US" sz="2400" dirty="0" smtClean="0"/>
                        <a:t>Mitochondria</a:t>
                      </a:r>
                      <a:endParaRPr lang="en-US" sz="2400" dirty="0"/>
                    </a:p>
                  </a:txBody>
                  <a:tcPr marT="45725" marB="45725">
                    <a:solidFill>
                      <a:srgbClr val="00B0F0"/>
                    </a:solidFill>
                  </a:tcPr>
                </a:tc>
              </a:tr>
              <a:tr h="914504">
                <a:tc>
                  <a:txBody>
                    <a:bodyPr/>
                    <a:lstStyle/>
                    <a:p>
                      <a:pPr algn="ctr"/>
                      <a:r>
                        <a:rPr lang="en-US" sz="2000" b="1" dirty="0" smtClean="0"/>
                        <a:t>Cell Type</a:t>
                      </a:r>
                      <a:endParaRPr lang="en-US" sz="2000" b="1" dirty="0"/>
                    </a:p>
                  </a:txBody>
                  <a:tcPr marT="45725" marB="45725">
                    <a:solidFill>
                      <a:srgbClr val="0070C0"/>
                    </a:solidFill>
                  </a:tcPr>
                </a:tc>
                <a:tc>
                  <a:txBody>
                    <a:bodyPr/>
                    <a:lstStyle/>
                    <a:p>
                      <a:pPr algn="ctr"/>
                      <a:r>
                        <a:rPr lang="en-US" sz="2400" dirty="0" smtClean="0"/>
                        <a:t>Plant Cells, algae</a:t>
                      </a:r>
                      <a:endParaRPr lang="en-US" sz="2400" dirty="0"/>
                    </a:p>
                  </a:txBody>
                  <a:tcPr marT="45725" marB="45725">
                    <a:solidFill>
                      <a:srgbClr val="00B0F0"/>
                    </a:solidFill>
                  </a:tcPr>
                </a:tc>
                <a:tc>
                  <a:txBody>
                    <a:bodyPr/>
                    <a:lstStyle/>
                    <a:p>
                      <a:pPr algn="ctr"/>
                      <a:r>
                        <a:rPr lang="en-US" sz="2400" dirty="0" smtClean="0"/>
                        <a:t>ALL Eukaryotes, some prokaryotes</a:t>
                      </a:r>
                      <a:endParaRPr lang="en-US" sz="2400" dirty="0"/>
                    </a:p>
                  </a:txBody>
                  <a:tcPr marT="45725" marB="45725">
                    <a:solidFill>
                      <a:srgbClr val="00B0F0"/>
                    </a:solidFill>
                  </a:tcPr>
                </a:tc>
              </a:tr>
              <a:tr h="1005955">
                <a:tc>
                  <a:txBody>
                    <a:bodyPr/>
                    <a:lstStyle/>
                    <a:p>
                      <a:pPr algn="ctr"/>
                      <a:r>
                        <a:rPr lang="en-US" sz="2000" b="1" dirty="0" smtClean="0"/>
                        <a:t>Processes</a:t>
                      </a:r>
                    </a:p>
                    <a:p>
                      <a:pPr algn="ctr"/>
                      <a:r>
                        <a:rPr lang="en-US" sz="2000" b="1" dirty="0" smtClean="0"/>
                        <a:t>that</a:t>
                      </a:r>
                      <a:r>
                        <a:rPr lang="en-US" sz="2000" b="1" baseline="0" dirty="0" smtClean="0"/>
                        <a:t> occur</a:t>
                      </a:r>
                    </a:p>
                  </a:txBody>
                  <a:tcPr marT="45725" marB="45725">
                    <a:solidFill>
                      <a:srgbClr val="0070C0"/>
                    </a:solidFill>
                  </a:tcPr>
                </a:tc>
                <a:tc>
                  <a:txBody>
                    <a:bodyPr/>
                    <a:lstStyle/>
                    <a:p>
                      <a:pPr algn="ctr"/>
                      <a:r>
                        <a:rPr lang="en-US" sz="2000" dirty="0" smtClean="0"/>
                        <a:t>Light Reactions</a:t>
                      </a:r>
                    </a:p>
                    <a:p>
                      <a:pPr algn="ctr"/>
                      <a:endParaRPr lang="en-US" sz="2000" dirty="0" smtClean="0"/>
                    </a:p>
                    <a:p>
                      <a:pPr algn="ctr"/>
                      <a:r>
                        <a:rPr lang="en-US" sz="2000" dirty="0" smtClean="0"/>
                        <a:t>Calvin</a:t>
                      </a:r>
                      <a:r>
                        <a:rPr lang="en-US" sz="2000" baseline="0" dirty="0" smtClean="0"/>
                        <a:t> Cycle- (Dark Reactions)</a:t>
                      </a:r>
                      <a:endParaRPr lang="en-US" sz="2000" dirty="0"/>
                    </a:p>
                  </a:txBody>
                  <a:tcPr marT="45725" marB="45725">
                    <a:solidFill>
                      <a:srgbClr val="00B0F0"/>
                    </a:solidFill>
                  </a:tcPr>
                </a:tc>
                <a:tc>
                  <a:txBody>
                    <a:bodyPr/>
                    <a:lstStyle/>
                    <a:p>
                      <a:pPr algn="ctr"/>
                      <a:r>
                        <a:rPr lang="en-US" sz="1800" dirty="0" smtClean="0"/>
                        <a:t>Glycolysis         or</a:t>
                      </a:r>
                      <a:r>
                        <a:rPr lang="en-US" sz="1800" baseline="0" dirty="0" smtClean="0"/>
                        <a:t>          Glycolysis</a:t>
                      </a:r>
                      <a:endParaRPr lang="en-US" sz="1800" dirty="0" smtClean="0"/>
                    </a:p>
                    <a:p>
                      <a:pPr algn="ctr"/>
                      <a:r>
                        <a:rPr lang="en-US" sz="1800" dirty="0" smtClean="0"/>
                        <a:t>Krebs Cycle                  Fermentation</a:t>
                      </a:r>
                    </a:p>
                    <a:p>
                      <a:pPr algn="l"/>
                      <a:r>
                        <a:rPr lang="en-US" sz="1800" dirty="0" smtClean="0"/>
                        <a:t>        ETC</a:t>
                      </a:r>
                    </a:p>
                  </a:txBody>
                  <a:tcPr marT="45725" marB="45725">
                    <a:solidFill>
                      <a:srgbClr val="00B0F0"/>
                    </a:solidFill>
                  </a:tcPr>
                </a:tc>
              </a:tr>
              <a:tr h="914504">
                <a:tc>
                  <a:txBody>
                    <a:bodyPr/>
                    <a:lstStyle/>
                    <a:p>
                      <a:pPr algn="ctr"/>
                      <a:r>
                        <a:rPr lang="en-US" sz="2000" b="1" dirty="0" smtClean="0"/>
                        <a:t>Equation</a:t>
                      </a:r>
                      <a:endParaRPr lang="en-US" sz="2000" b="1" dirty="0"/>
                    </a:p>
                  </a:txBody>
                  <a:tcPr marT="45725" marB="45725">
                    <a:solidFill>
                      <a:srgbClr val="0070C0"/>
                    </a:solidFill>
                  </a:tcPr>
                </a:tc>
                <a:tc>
                  <a:txBody>
                    <a:bodyPr/>
                    <a:lstStyle/>
                    <a:p>
                      <a:pPr algn="ctr"/>
                      <a:endParaRPr lang="en-US" sz="1800" dirty="0" smtClean="0"/>
                    </a:p>
                    <a:p>
                      <a:pPr algn="ctr"/>
                      <a:r>
                        <a:rPr lang="en-US" sz="1800" dirty="0" smtClean="0"/>
                        <a:t>6CO</a:t>
                      </a:r>
                      <a:r>
                        <a:rPr lang="en-US" sz="1800" baseline="-25000" dirty="0" smtClean="0"/>
                        <a:t>2</a:t>
                      </a:r>
                      <a:r>
                        <a:rPr lang="en-US" sz="1800" dirty="0" smtClean="0"/>
                        <a:t> +6H</a:t>
                      </a:r>
                      <a:r>
                        <a:rPr lang="en-US" sz="1800" baseline="-25000" dirty="0" smtClean="0"/>
                        <a:t>2</a:t>
                      </a:r>
                      <a:r>
                        <a:rPr lang="en-US" sz="1800" dirty="0" smtClean="0"/>
                        <a:t>O         C</a:t>
                      </a:r>
                      <a:r>
                        <a:rPr lang="en-US" sz="1800" baseline="-25000" dirty="0" smtClean="0"/>
                        <a:t>6</a:t>
                      </a:r>
                      <a:r>
                        <a:rPr lang="en-US" sz="1800" dirty="0" smtClean="0"/>
                        <a:t>H</a:t>
                      </a:r>
                      <a:r>
                        <a:rPr lang="en-US" sz="1800" baseline="-25000" dirty="0" smtClean="0"/>
                        <a:t>12</a:t>
                      </a:r>
                      <a:r>
                        <a:rPr lang="en-US" sz="1800" dirty="0" smtClean="0"/>
                        <a:t>O</a:t>
                      </a:r>
                      <a:r>
                        <a:rPr lang="en-US" sz="1800" baseline="-25000" dirty="0" smtClean="0"/>
                        <a:t>6</a:t>
                      </a:r>
                      <a:r>
                        <a:rPr lang="en-US" sz="1800" dirty="0" smtClean="0"/>
                        <a:t> +6O</a:t>
                      </a:r>
                      <a:r>
                        <a:rPr lang="en-US" sz="1800" baseline="-25000" dirty="0" smtClean="0"/>
                        <a:t>2</a:t>
                      </a:r>
                      <a:endParaRPr lang="en-US" sz="1800" baseline="-25000" dirty="0"/>
                    </a:p>
                  </a:txBody>
                  <a:tcPr marT="45725" marB="45725">
                    <a:solidFill>
                      <a:srgbClr val="00B0F0"/>
                    </a:solidFill>
                  </a:tcPr>
                </a:tc>
                <a:tc>
                  <a:txBody>
                    <a:bodyPr/>
                    <a:lstStyle/>
                    <a:p>
                      <a:pPr algn="ctr"/>
                      <a:endParaRPr lang="en-US" sz="1800" dirty="0" smtClean="0"/>
                    </a:p>
                    <a:p>
                      <a:pPr algn="ctr"/>
                      <a:r>
                        <a:rPr lang="en-US" sz="1800" dirty="0" smtClean="0"/>
                        <a:t>C</a:t>
                      </a:r>
                      <a:r>
                        <a:rPr lang="en-US" sz="1800" baseline="-25000" dirty="0" smtClean="0"/>
                        <a:t>6</a:t>
                      </a:r>
                      <a:r>
                        <a:rPr lang="en-US" sz="1800" dirty="0" smtClean="0"/>
                        <a:t>H</a:t>
                      </a:r>
                      <a:r>
                        <a:rPr lang="en-US" sz="1800" baseline="-25000" dirty="0" smtClean="0"/>
                        <a:t>12</a:t>
                      </a:r>
                      <a:r>
                        <a:rPr lang="en-US" sz="1800" dirty="0" smtClean="0"/>
                        <a:t>O</a:t>
                      </a:r>
                      <a:r>
                        <a:rPr lang="en-US" sz="1800" baseline="-25000" dirty="0" smtClean="0"/>
                        <a:t>6</a:t>
                      </a:r>
                      <a:r>
                        <a:rPr lang="en-US" sz="1800" dirty="0" smtClean="0"/>
                        <a:t> +6O</a:t>
                      </a:r>
                      <a:r>
                        <a:rPr lang="en-US" sz="1800" baseline="-25000" dirty="0" smtClean="0"/>
                        <a:t>2</a:t>
                      </a:r>
                      <a:r>
                        <a:rPr lang="en-US" sz="1800" dirty="0" smtClean="0"/>
                        <a:t>       6CO</a:t>
                      </a:r>
                      <a:r>
                        <a:rPr lang="en-US" sz="1800" baseline="-25000" dirty="0" smtClean="0"/>
                        <a:t>2</a:t>
                      </a:r>
                      <a:r>
                        <a:rPr lang="en-US" sz="1800" dirty="0" smtClean="0"/>
                        <a:t> +6H</a:t>
                      </a:r>
                      <a:r>
                        <a:rPr lang="en-US" sz="1800" baseline="-25000" dirty="0" smtClean="0"/>
                        <a:t>2</a:t>
                      </a:r>
                      <a:r>
                        <a:rPr lang="en-US" sz="1800" dirty="0" smtClean="0"/>
                        <a:t>O</a:t>
                      </a:r>
                      <a:endParaRPr lang="en-US" sz="1800" dirty="0"/>
                    </a:p>
                  </a:txBody>
                  <a:tcPr marT="45725" marB="45725">
                    <a:solidFill>
                      <a:srgbClr val="00B0F0"/>
                    </a:solidFill>
                  </a:tcPr>
                </a:tc>
              </a:tr>
            </a:tbl>
          </a:graphicData>
        </a:graphic>
      </p:graphicFrame>
      <p:cxnSp>
        <p:nvCxnSpPr>
          <p:cNvPr id="18465" name="Straight Arrow Connector 6"/>
          <p:cNvCxnSpPr>
            <a:cxnSpLocks noChangeShapeType="1"/>
          </p:cNvCxnSpPr>
          <p:nvPr/>
        </p:nvCxnSpPr>
        <p:spPr bwMode="auto">
          <a:xfrm>
            <a:off x="3262313" y="6538913"/>
            <a:ext cx="304800" cy="1587"/>
          </a:xfrm>
          <a:prstGeom prst="straightConnector1">
            <a:avLst/>
          </a:prstGeom>
          <a:noFill/>
          <a:ln w="12700" cap="sq" algn="ctr">
            <a:solidFill>
              <a:schemeClr val="tx1"/>
            </a:solidFill>
            <a:miter lim="800000"/>
            <a:headEnd type="none" w="sm" len="sm"/>
            <a:tailEnd type="arrow" w="med" len="med"/>
          </a:ln>
          <a:extLst>
            <a:ext uri="{909E8E84-426E-40DD-AFC4-6F175D3DCCD1}">
              <a14:hiddenFill xmlns:a14="http://schemas.microsoft.com/office/drawing/2010/main">
                <a:noFill/>
              </a14:hiddenFill>
            </a:ext>
          </a:extLst>
        </p:spPr>
      </p:cxnSp>
      <p:cxnSp>
        <p:nvCxnSpPr>
          <p:cNvPr id="18466" name="Straight Arrow Connector 13"/>
          <p:cNvCxnSpPr>
            <a:cxnSpLocks noChangeShapeType="1"/>
          </p:cNvCxnSpPr>
          <p:nvPr/>
        </p:nvCxnSpPr>
        <p:spPr bwMode="auto">
          <a:xfrm>
            <a:off x="7200900" y="6540500"/>
            <a:ext cx="228600" cy="1588"/>
          </a:xfrm>
          <a:prstGeom prst="straightConnector1">
            <a:avLst/>
          </a:prstGeom>
          <a:noFill/>
          <a:ln w="12700" cap="sq" algn="ctr">
            <a:solidFill>
              <a:schemeClr val="tx1"/>
            </a:solidFill>
            <a:miter lim="800000"/>
            <a:headEnd type="none" w="sm" len="sm"/>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428343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dirty="0"/>
          </a:p>
        </p:txBody>
      </p:sp>
      <p:sp>
        <p:nvSpPr>
          <p:cNvPr id="3" name="Title 2"/>
          <p:cNvSpPr>
            <a:spLocks noGrp="1"/>
          </p:cNvSpPr>
          <p:nvPr>
            <p:ph type="title"/>
          </p:nvPr>
        </p:nvSpPr>
        <p:spPr>
          <a:xfrm>
            <a:off x="228600" y="4953000"/>
            <a:ext cx="8686800" cy="1184825"/>
          </a:xfrm>
        </p:spPr>
        <p:txBody>
          <a:bodyPr/>
          <a:lstStyle/>
          <a:p>
            <a:r>
              <a:rPr lang="en-US" dirty="0" smtClean="0"/>
              <a:t>Photosynthesis vs respiration!!</a:t>
            </a:r>
            <a:endParaRPr lang="en-US" dirty="0"/>
          </a:p>
        </p:txBody>
      </p:sp>
      <p:pic>
        <p:nvPicPr>
          <p:cNvPr id="1026" name="Picture 2" descr="http://www.buzzle.com/img/articleImages/315174-1528-1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436" y="381000"/>
            <a:ext cx="4876800" cy="41827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2052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304800" y="0"/>
            <a:ext cx="8839200" cy="1905000"/>
          </a:xfrm>
        </p:spPr>
        <p:txBody>
          <a:bodyPr>
            <a:normAutofit/>
          </a:bodyPr>
          <a:lstStyle/>
          <a:p>
            <a:pPr algn="l"/>
            <a:r>
              <a:rPr lang="en-US" u="sng" dirty="0" smtClean="0"/>
              <a:t>Objectives</a:t>
            </a:r>
            <a:r>
              <a:rPr lang="en-US" dirty="0" smtClean="0"/>
              <a:t>: Summarize how glucose is broken down in the first stage of cellular </a:t>
            </a:r>
            <a:r>
              <a:rPr lang="en-US" dirty="0" smtClean="0"/>
              <a:t>respiration. Describe </a:t>
            </a:r>
            <a:r>
              <a:rPr lang="en-US" dirty="0" smtClean="0"/>
              <a:t>how ATP is made in the second stage of cellular respiration.</a:t>
            </a:r>
          </a:p>
          <a:p>
            <a:endParaRPr lang="en-US" dirty="0"/>
          </a:p>
        </p:txBody>
      </p:sp>
      <p:sp>
        <p:nvSpPr>
          <p:cNvPr id="3" name="Title 2"/>
          <p:cNvSpPr>
            <a:spLocks noGrp="1"/>
          </p:cNvSpPr>
          <p:nvPr>
            <p:ph type="title"/>
          </p:nvPr>
        </p:nvSpPr>
        <p:spPr>
          <a:xfrm>
            <a:off x="152400" y="2209800"/>
            <a:ext cx="8686800" cy="3810000"/>
          </a:xfrm>
          <a:noFill/>
          <a:ln>
            <a:noFill/>
          </a:ln>
        </p:spPr>
        <p:txBody>
          <a:bodyPr>
            <a:normAutofit fontScale="90000"/>
          </a:bodyPr>
          <a:lstStyle/>
          <a:p>
            <a:pPr algn="l"/>
            <a:r>
              <a:rPr lang="en-US" sz="4000" u="sng" dirty="0" smtClean="0"/>
              <a:t>Do Now</a:t>
            </a:r>
            <a:r>
              <a:rPr lang="en-US" sz="4000" dirty="0" smtClean="0"/>
              <a:t>:</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u="sng" dirty="0" smtClean="0"/>
              <a:t>Homework</a:t>
            </a:r>
            <a:r>
              <a:rPr lang="en-US" sz="4000" dirty="0" smtClean="0"/>
              <a:t>:  </a:t>
            </a:r>
            <a:r>
              <a:rPr lang="en-US" dirty="0" smtClean="0"/>
              <a:t/>
            </a:r>
            <a:br>
              <a:rPr lang="en-US" dirty="0" smtClean="0"/>
            </a:br>
            <a:r>
              <a:rPr lang="en-US" dirty="0" smtClean="0"/>
              <a:t/>
            </a:r>
            <a:br>
              <a:rPr lang="en-US" dirty="0" smtClean="0"/>
            </a:br>
            <a:r>
              <a:rPr lang="en-US" dirty="0" smtClean="0"/>
              <a:t/>
            </a:r>
            <a:br>
              <a:rPr lang="en-US" dirty="0" smtClean="0"/>
            </a:br>
            <a:r>
              <a:rPr lang="en-US" dirty="0" smtClean="0"/>
              <a:t>   </a:t>
            </a:r>
            <a:br>
              <a:rPr lang="en-US" dirty="0" smtClean="0"/>
            </a:br>
            <a:r>
              <a:rPr lang="en-US" dirty="0" smtClean="0"/>
              <a:t/>
            </a:r>
            <a:br>
              <a:rPr lang="en-US" dirty="0" smtClean="0"/>
            </a:br>
            <a:endParaRPr lang="en-US" u="sng" dirty="0"/>
          </a:p>
        </p:txBody>
      </p:sp>
      <p:sp>
        <p:nvSpPr>
          <p:cNvPr id="4" name="TextBox 3"/>
          <p:cNvSpPr txBox="1"/>
          <p:nvPr/>
        </p:nvSpPr>
        <p:spPr>
          <a:xfrm>
            <a:off x="2057400" y="2362200"/>
            <a:ext cx="6781800" cy="3323987"/>
          </a:xfrm>
          <a:prstGeom prst="rect">
            <a:avLst/>
          </a:prstGeom>
          <a:noFill/>
        </p:spPr>
        <p:txBody>
          <a:bodyPr wrap="square" rtlCol="0">
            <a:spAutoFit/>
          </a:bodyPr>
          <a:lstStyle/>
          <a:p>
            <a:r>
              <a:rPr lang="en-US" sz="3000" dirty="0" smtClean="0"/>
              <a:t>What kinds of organisms undergo cellular respiration?</a:t>
            </a:r>
          </a:p>
          <a:p>
            <a:endParaRPr lang="en-US" sz="3000" dirty="0"/>
          </a:p>
          <a:p>
            <a:r>
              <a:rPr lang="en-US" sz="3000" dirty="0" smtClean="0"/>
              <a:t>What is/are the final product(s) of photosynthesis?</a:t>
            </a:r>
          </a:p>
          <a:p>
            <a:endParaRPr lang="en-US" sz="3000" dirty="0"/>
          </a:p>
          <a:p>
            <a:r>
              <a:rPr lang="en-US" sz="3000" dirty="0"/>
              <a:t>	</a:t>
            </a:r>
            <a:r>
              <a:rPr lang="en-US" sz="3000" dirty="0" smtClean="0"/>
              <a:t>back side of 9-1 homework packet</a:t>
            </a:r>
            <a:endParaRPr lang="en-US" sz="3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Photosynthesis</a:t>
            </a:r>
            <a:endParaRPr lang="en-US" dirty="0"/>
          </a:p>
        </p:txBody>
      </p:sp>
      <p:sp>
        <p:nvSpPr>
          <p:cNvPr id="3" name="Content Placeholder 2"/>
          <p:cNvSpPr>
            <a:spLocks noGrp="1"/>
          </p:cNvSpPr>
          <p:nvPr>
            <p:ph idx="1"/>
          </p:nvPr>
        </p:nvSpPr>
        <p:spPr/>
        <p:txBody>
          <a:bodyPr/>
          <a:lstStyle/>
          <a:p>
            <a:r>
              <a:rPr lang="en-US" dirty="0" smtClean="0"/>
              <a:t>Capture energy from sunlight to make food (glucose)</a:t>
            </a:r>
          </a:p>
          <a:p>
            <a:pPr>
              <a:buNone/>
            </a:pPr>
            <a:r>
              <a:rPr lang="en-US" dirty="0" smtClean="0"/>
              <a:t> </a:t>
            </a:r>
            <a:endParaRPr lang="en-US" dirty="0"/>
          </a:p>
        </p:txBody>
      </p:sp>
      <p:pic>
        <p:nvPicPr>
          <p:cNvPr id="4" name="Picture 8" descr="tree"/>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876800" y="3657600"/>
            <a:ext cx="1549400" cy="2362200"/>
          </a:xfrm>
          <a:prstGeom prst="rect">
            <a:avLst/>
          </a:prstGeom>
          <a:noFill/>
        </p:spPr>
      </p:pic>
      <p:pic>
        <p:nvPicPr>
          <p:cNvPr id="5" name="Picture 21" descr="glucose no db"/>
          <p:cNvPicPr>
            <a:picLocks noChangeAspect="1" noChangeArrowheads="1"/>
          </p:cNvPicPr>
          <p:nvPr/>
        </p:nvPicPr>
        <p:blipFill>
          <a:blip r:embed="rId3" cstate="print"/>
          <a:srcRect b="13846"/>
          <a:stretch>
            <a:fillRect/>
          </a:stretch>
        </p:blipFill>
        <p:spPr bwMode="auto">
          <a:xfrm>
            <a:off x="1371600" y="3657600"/>
            <a:ext cx="2133600" cy="1793461"/>
          </a:xfrm>
          <a:prstGeom prst="rect">
            <a:avLst/>
          </a:prstGeom>
          <a:noFill/>
        </p:spPr>
      </p:pic>
      <p:pic>
        <p:nvPicPr>
          <p:cNvPr id="6" name="Picture 22" descr="sunwithglasses"/>
          <p:cNvPicPr>
            <a:picLocks noChangeAspect="1" noChangeArrowheads="1" noCrop="1"/>
          </p:cNvPicPr>
          <p:nvPr/>
        </p:nvPicPr>
        <p:blipFill>
          <a:blip r:embed="rId4" cstate="print"/>
          <a:srcRect/>
          <a:stretch>
            <a:fillRect/>
          </a:stretch>
        </p:blipFill>
        <p:spPr bwMode="auto">
          <a:xfrm>
            <a:off x="6629400" y="2209800"/>
            <a:ext cx="1752600" cy="1655763"/>
          </a:xfrm>
          <a:prstGeom prst="rect">
            <a:avLst/>
          </a:prstGeom>
          <a:noFill/>
        </p:spPr>
      </p:pic>
      <p:sp>
        <p:nvSpPr>
          <p:cNvPr id="7" name="Rectangle 23"/>
          <p:cNvSpPr>
            <a:spLocks noChangeArrowheads="1"/>
          </p:cNvSpPr>
          <p:nvPr/>
        </p:nvSpPr>
        <p:spPr bwMode="auto">
          <a:xfrm>
            <a:off x="2852738" y="6613525"/>
            <a:ext cx="5986462" cy="244475"/>
          </a:xfrm>
          <a:prstGeom prst="rect">
            <a:avLst/>
          </a:prstGeom>
          <a:noFill/>
          <a:ln w="9525">
            <a:noFill/>
            <a:miter lim="800000"/>
            <a:headEnd/>
            <a:tailEnd/>
          </a:ln>
          <a:effectLst/>
        </p:spPr>
        <p:txBody>
          <a:bodyPr wrap="none" anchor="ctr">
            <a:spAutoFit/>
          </a:bodyPr>
          <a:lstStyle/>
          <a:p>
            <a:r>
              <a:rPr lang="en-US" sz="1000" b="0">
                <a:solidFill>
                  <a:srgbClr val="CC0099"/>
                </a:solidFill>
                <a:latin typeface="Arial" pitchFamily="34" charset="0"/>
              </a:rPr>
              <a:t>http://</a:t>
            </a:r>
            <a:r>
              <a:rPr lang="en-US" sz="1000">
                <a:solidFill>
                  <a:srgbClr val="CC0099"/>
                </a:solidFill>
                <a:latin typeface="Arial" pitchFamily="34" charset="0"/>
              </a:rPr>
              <a:t>206.173.89.42/REALTYWITHALOHA_COM/piphoto/funny%20sun%20with%20sunglasses.gif</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Cellular respiration</a:t>
            </a:r>
            <a:endParaRPr lang="en-US" dirty="0"/>
          </a:p>
        </p:txBody>
      </p:sp>
      <p:sp>
        <p:nvSpPr>
          <p:cNvPr id="3" name="Content Placeholder 2"/>
          <p:cNvSpPr>
            <a:spLocks noGrp="1"/>
          </p:cNvSpPr>
          <p:nvPr>
            <p:ph idx="1"/>
          </p:nvPr>
        </p:nvSpPr>
        <p:spPr/>
        <p:txBody>
          <a:bodyPr/>
          <a:lstStyle/>
          <a:p>
            <a:r>
              <a:rPr lang="en-US" dirty="0" smtClean="0"/>
              <a:t>Releasing the energy from food (glucose) to make ATP </a:t>
            </a:r>
          </a:p>
          <a:p>
            <a:r>
              <a:rPr lang="en-US" dirty="0" smtClean="0"/>
              <a:t>Slow; many steps</a:t>
            </a:r>
          </a:p>
          <a:p>
            <a:r>
              <a:rPr lang="en-US" dirty="0" smtClean="0"/>
              <a:t>What if all energy was released at once?</a:t>
            </a:r>
          </a:p>
          <a:p>
            <a:endParaRPr lang="en-US" dirty="0" smtClean="0"/>
          </a:p>
          <a:p>
            <a:endParaRPr lang="en-US" dirty="0" smtClean="0"/>
          </a:p>
          <a:p>
            <a:r>
              <a:rPr lang="en-US" dirty="0" smtClean="0"/>
              <a:t>What do you notice about this???</a:t>
            </a:r>
          </a:p>
          <a:p>
            <a:endParaRPr lang="en-US" dirty="0"/>
          </a:p>
        </p:txBody>
      </p:sp>
      <p:sp>
        <p:nvSpPr>
          <p:cNvPr id="4" name="Rectangle 11"/>
          <p:cNvSpPr>
            <a:spLocks noChangeArrowheads="1"/>
          </p:cNvSpPr>
          <p:nvPr/>
        </p:nvSpPr>
        <p:spPr bwMode="auto">
          <a:xfrm>
            <a:off x="0" y="4191000"/>
            <a:ext cx="8915400" cy="1261884"/>
          </a:xfrm>
          <a:prstGeom prst="rect">
            <a:avLst/>
          </a:prstGeom>
          <a:noFill/>
          <a:ln w="9525">
            <a:noFill/>
            <a:miter lim="800000"/>
            <a:headEnd/>
            <a:tailEnd/>
          </a:ln>
          <a:effectLst/>
        </p:spPr>
        <p:txBody>
          <a:bodyPr wrap="square">
            <a:spAutoFit/>
          </a:bodyPr>
          <a:lstStyle/>
          <a:p>
            <a:r>
              <a:rPr lang="en-US" sz="2000" dirty="0">
                <a:latin typeface="Arial" pitchFamily="34" charset="0"/>
              </a:rPr>
              <a:t>_____________ + _________ </a:t>
            </a:r>
            <a:r>
              <a:rPr lang="en-US" sz="3600" dirty="0">
                <a:latin typeface="Arial" pitchFamily="34" charset="0"/>
              </a:rPr>
              <a:t>→</a:t>
            </a:r>
            <a:r>
              <a:rPr lang="en-US" sz="2000" dirty="0">
                <a:latin typeface="Arial" pitchFamily="34" charset="0"/>
              </a:rPr>
              <a:t>________ + __________ + __________</a:t>
            </a:r>
          </a:p>
          <a:p>
            <a:endParaRPr lang="en-US" sz="2000" dirty="0">
              <a:latin typeface="Arial" pitchFamily="34" charset="0"/>
            </a:endParaRPr>
          </a:p>
          <a:p>
            <a:endParaRPr lang="en-US" sz="2000" dirty="0">
              <a:latin typeface="Arial" pitchFamily="34" charset="0"/>
            </a:endParaRPr>
          </a:p>
        </p:txBody>
      </p:sp>
      <p:sp>
        <p:nvSpPr>
          <p:cNvPr id="5" name="Rectangle 13"/>
          <p:cNvSpPr>
            <a:spLocks noChangeArrowheads="1"/>
          </p:cNvSpPr>
          <p:nvPr/>
        </p:nvSpPr>
        <p:spPr bwMode="auto">
          <a:xfrm>
            <a:off x="228600" y="4038600"/>
            <a:ext cx="1677988" cy="579438"/>
          </a:xfrm>
          <a:prstGeom prst="rect">
            <a:avLst/>
          </a:prstGeom>
          <a:noFill/>
          <a:ln w="9525">
            <a:noFill/>
            <a:miter lim="800000"/>
            <a:headEnd/>
            <a:tailEnd/>
          </a:ln>
          <a:effectLst/>
        </p:spPr>
        <p:txBody>
          <a:bodyPr wrap="none">
            <a:spAutoFit/>
          </a:bodyPr>
          <a:lstStyle/>
          <a:p>
            <a:r>
              <a:rPr lang="en-US" sz="3200" dirty="0">
                <a:solidFill>
                  <a:srgbClr val="FF6600"/>
                </a:solidFill>
                <a:latin typeface="Arial" pitchFamily="34" charset="0"/>
              </a:rPr>
              <a:t>C</a:t>
            </a:r>
            <a:r>
              <a:rPr lang="en-US" sz="3200" baseline="-25000" dirty="0">
                <a:solidFill>
                  <a:srgbClr val="FF6600"/>
                </a:solidFill>
                <a:latin typeface="Arial" pitchFamily="34" charset="0"/>
              </a:rPr>
              <a:t>6</a:t>
            </a:r>
            <a:r>
              <a:rPr lang="en-US" sz="3200" dirty="0">
                <a:solidFill>
                  <a:srgbClr val="FF6600"/>
                </a:solidFill>
                <a:latin typeface="Arial" pitchFamily="34" charset="0"/>
              </a:rPr>
              <a:t>H</a:t>
            </a:r>
            <a:r>
              <a:rPr lang="en-US" sz="3200" baseline="-25000" dirty="0">
                <a:solidFill>
                  <a:srgbClr val="FF6600"/>
                </a:solidFill>
                <a:latin typeface="Arial" pitchFamily="34" charset="0"/>
              </a:rPr>
              <a:t>12</a:t>
            </a:r>
            <a:r>
              <a:rPr lang="en-US" sz="3200" dirty="0">
                <a:solidFill>
                  <a:srgbClr val="FF6600"/>
                </a:solidFill>
                <a:latin typeface="Arial" pitchFamily="34" charset="0"/>
              </a:rPr>
              <a:t>O</a:t>
            </a:r>
            <a:r>
              <a:rPr lang="en-US" sz="3200" baseline="-25000" dirty="0">
                <a:solidFill>
                  <a:srgbClr val="FF6600"/>
                </a:solidFill>
                <a:latin typeface="Arial" pitchFamily="34" charset="0"/>
              </a:rPr>
              <a:t>6</a:t>
            </a:r>
          </a:p>
        </p:txBody>
      </p:sp>
      <p:sp>
        <p:nvSpPr>
          <p:cNvPr id="6" name="Rectangle 14"/>
          <p:cNvSpPr>
            <a:spLocks noChangeArrowheads="1"/>
          </p:cNvSpPr>
          <p:nvPr/>
        </p:nvSpPr>
        <p:spPr bwMode="auto">
          <a:xfrm>
            <a:off x="2438400" y="4114800"/>
            <a:ext cx="873125" cy="579438"/>
          </a:xfrm>
          <a:prstGeom prst="rect">
            <a:avLst/>
          </a:prstGeom>
          <a:noFill/>
          <a:ln w="9525">
            <a:noFill/>
            <a:miter lim="800000"/>
            <a:headEnd/>
            <a:tailEnd/>
          </a:ln>
          <a:effectLst/>
        </p:spPr>
        <p:txBody>
          <a:bodyPr wrap="none">
            <a:spAutoFit/>
          </a:bodyPr>
          <a:lstStyle/>
          <a:p>
            <a:r>
              <a:rPr lang="en-US" sz="3200" dirty="0">
                <a:solidFill>
                  <a:srgbClr val="00CC00"/>
                </a:solidFill>
                <a:latin typeface="Arial" pitchFamily="34" charset="0"/>
              </a:rPr>
              <a:t>6O</a:t>
            </a:r>
            <a:r>
              <a:rPr lang="en-US" sz="3200" baseline="-25000" dirty="0">
                <a:solidFill>
                  <a:srgbClr val="00CC00"/>
                </a:solidFill>
                <a:latin typeface="Arial" pitchFamily="34" charset="0"/>
              </a:rPr>
              <a:t>2</a:t>
            </a:r>
          </a:p>
        </p:txBody>
      </p:sp>
      <p:pic>
        <p:nvPicPr>
          <p:cNvPr id="7" name="Picture 15" descr="energy"/>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7239000" y="3962400"/>
            <a:ext cx="1343025" cy="692150"/>
          </a:xfrm>
          <a:prstGeom prst="rect">
            <a:avLst/>
          </a:prstGeom>
          <a:noFill/>
        </p:spPr>
      </p:pic>
      <p:sp>
        <p:nvSpPr>
          <p:cNvPr id="8" name="Rectangle 16"/>
          <p:cNvSpPr>
            <a:spLocks noChangeArrowheads="1"/>
          </p:cNvSpPr>
          <p:nvPr/>
        </p:nvSpPr>
        <p:spPr bwMode="auto">
          <a:xfrm>
            <a:off x="3962400" y="4038600"/>
            <a:ext cx="1279525" cy="579438"/>
          </a:xfrm>
          <a:prstGeom prst="rect">
            <a:avLst/>
          </a:prstGeom>
          <a:noFill/>
          <a:ln w="9525">
            <a:noFill/>
            <a:miter lim="800000"/>
            <a:headEnd/>
            <a:tailEnd/>
          </a:ln>
          <a:effectLst/>
        </p:spPr>
        <p:txBody>
          <a:bodyPr wrap="none">
            <a:spAutoFit/>
          </a:bodyPr>
          <a:lstStyle/>
          <a:p>
            <a:r>
              <a:rPr lang="en-US" sz="3200" dirty="0">
                <a:solidFill>
                  <a:srgbClr val="FF0000"/>
                </a:solidFill>
                <a:latin typeface="Arial" pitchFamily="34" charset="0"/>
              </a:rPr>
              <a:t>6 CO</a:t>
            </a:r>
            <a:r>
              <a:rPr lang="en-US" sz="3200" baseline="-25000" dirty="0">
                <a:solidFill>
                  <a:srgbClr val="FF0000"/>
                </a:solidFill>
                <a:latin typeface="Arial" pitchFamily="34" charset="0"/>
              </a:rPr>
              <a:t>2</a:t>
            </a:r>
          </a:p>
        </p:txBody>
      </p:sp>
      <p:sp>
        <p:nvSpPr>
          <p:cNvPr id="9" name="Rectangle 17"/>
          <p:cNvSpPr>
            <a:spLocks noChangeArrowheads="1"/>
          </p:cNvSpPr>
          <p:nvPr/>
        </p:nvSpPr>
        <p:spPr bwMode="auto">
          <a:xfrm>
            <a:off x="5486400" y="4038600"/>
            <a:ext cx="1293944" cy="584775"/>
          </a:xfrm>
          <a:prstGeom prst="rect">
            <a:avLst/>
          </a:prstGeom>
          <a:noFill/>
          <a:ln w="9525">
            <a:noFill/>
            <a:miter lim="800000"/>
            <a:headEnd/>
            <a:tailEnd/>
          </a:ln>
          <a:effectLst/>
        </p:spPr>
        <p:txBody>
          <a:bodyPr wrap="none">
            <a:spAutoFit/>
          </a:bodyPr>
          <a:lstStyle/>
          <a:p>
            <a:r>
              <a:rPr lang="en-US" sz="3200" dirty="0">
                <a:solidFill>
                  <a:srgbClr val="0066FF"/>
                </a:solidFill>
                <a:latin typeface="Arial" pitchFamily="34" charset="0"/>
              </a:rPr>
              <a:t>6 H</a:t>
            </a:r>
            <a:r>
              <a:rPr lang="en-US" sz="3200" baseline="-25000" dirty="0">
                <a:solidFill>
                  <a:srgbClr val="0066FF"/>
                </a:solidFill>
                <a:latin typeface="Arial" pitchFamily="34" charset="0"/>
              </a:rPr>
              <a:t>2</a:t>
            </a:r>
            <a:r>
              <a:rPr lang="en-US" sz="3200" dirty="0">
                <a:solidFill>
                  <a:srgbClr val="0066FF"/>
                </a:solidFill>
                <a:latin typeface="Arial" pitchFamily="34" charset="0"/>
              </a:rPr>
              <a: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down)">
                                      <p:cBhvr>
                                        <p:cTn id="13" dur="500"/>
                                        <p:tgtEl>
                                          <p:spTgt spid="8"/>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down)">
                                      <p:cBhvr>
                                        <p:cTn id="16" dur="500"/>
                                        <p:tgtEl>
                                          <p:spTgt spid="9"/>
                                        </p:tgtEl>
                                      </p:cBhvr>
                                    </p:animEffect>
                                  </p:childTnLst>
                                </p:cTn>
                              </p:par>
                              <p:par>
                                <p:cTn id="17" presetID="22" presetClass="entr" presetSubtype="4"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down)">
                                      <p:cBhvr>
                                        <p:cTn id="19" dur="500"/>
                                        <p:tgtEl>
                                          <p:spTgt spid="7"/>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down)">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Cellular Respiration</a:t>
            </a:r>
            <a:endParaRPr lang="en-US" dirty="0"/>
          </a:p>
        </p:txBody>
      </p:sp>
      <p:sp>
        <p:nvSpPr>
          <p:cNvPr id="3" name="Content Placeholder 2"/>
          <p:cNvSpPr>
            <a:spLocks noGrp="1"/>
          </p:cNvSpPr>
          <p:nvPr>
            <p:ph idx="1"/>
          </p:nvPr>
        </p:nvSpPr>
        <p:spPr/>
        <p:txBody>
          <a:bodyPr/>
          <a:lstStyle/>
          <a:p>
            <a:r>
              <a:rPr lang="en-US" dirty="0" smtClean="0"/>
              <a:t>ALL organisms perform</a:t>
            </a:r>
          </a:p>
          <a:p>
            <a:pPr lvl="1"/>
            <a:r>
              <a:rPr lang="en-US" dirty="0" smtClean="0"/>
              <a:t>To store and release energy</a:t>
            </a:r>
          </a:p>
          <a:p>
            <a:r>
              <a:rPr lang="en-US" dirty="0" smtClean="0"/>
              <a:t>Where???? </a:t>
            </a:r>
          </a:p>
          <a:p>
            <a:r>
              <a:rPr lang="en-US" dirty="0" smtClean="0"/>
              <a:t>Oxidizes food molecules into CO</a:t>
            </a:r>
            <a:r>
              <a:rPr lang="en-US" baseline="-25000" dirty="0" smtClean="0"/>
              <a:t>2</a:t>
            </a:r>
            <a:r>
              <a:rPr lang="en-US" dirty="0" smtClean="0"/>
              <a:t> and H</a:t>
            </a:r>
            <a:r>
              <a:rPr lang="en-US" baseline="-25000" dirty="0" smtClean="0"/>
              <a:t>2</a:t>
            </a:r>
            <a:r>
              <a:rPr lang="en-US" dirty="0" smtClean="0"/>
              <a:t>O</a:t>
            </a:r>
          </a:p>
          <a:p>
            <a:pPr lvl="1"/>
            <a:r>
              <a:rPr lang="en-US" dirty="0" smtClean="0"/>
              <a:t>Uses oxygen to break the bonds</a:t>
            </a:r>
          </a:p>
          <a:p>
            <a:r>
              <a:rPr lang="en-US" u="sng" dirty="0" smtClean="0"/>
              <a:t>Aerobic</a:t>
            </a:r>
            <a:r>
              <a:rPr lang="en-US" dirty="0" smtClean="0"/>
              <a:t> – uses oxygen</a:t>
            </a:r>
          </a:p>
          <a:p>
            <a:r>
              <a:rPr lang="en-US" u="sng" dirty="0" smtClean="0"/>
              <a:t>Anaerobic</a:t>
            </a:r>
            <a:r>
              <a:rPr lang="en-US" dirty="0" smtClean="0"/>
              <a:t> – doesn’t use oxygen</a:t>
            </a:r>
            <a:endParaRPr lang="en-US" u="sng"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one - </a:t>
            </a:r>
            <a:r>
              <a:rPr lang="en-US" dirty="0" err="1" smtClean="0"/>
              <a:t>glycolysis</a:t>
            </a:r>
            <a:endParaRPr lang="en-US" dirty="0"/>
          </a:p>
        </p:txBody>
      </p:sp>
      <p:sp>
        <p:nvSpPr>
          <p:cNvPr id="3" name="Content Placeholder 2"/>
          <p:cNvSpPr>
            <a:spLocks noGrp="1"/>
          </p:cNvSpPr>
          <p:nvPr>
            <p:ph idx="1"/>
          </p:nvPr>
        </p:nvSpPr>
        <p:spPr/>
        <p:txBody>
          <a:bodyPr/>
          <a:lstStyle/>
          <a:p>
            <a:r>
              <a:rPr lang="en-US" dirty="0" smtClean="0"/>
              <a:t>In cytoplasm outside mitochondria</a:t>
            </a:r>
          </a:p>
          <a:p>
            <a:r>
              <a:rPr lang="en-US" dirty="0" smtClean="0"/>
              <a:t>Needs energy to get started</a:t>
            </a:r>
          </a:p>
          <a:p>
            <a:pPr lvl="1"/>
            <a:r>
              <a:rPr lang="en-US" dirty="0" smtClean="0"/>
              <a:t>Where does this come from??</a:t>
            </a:r>
          </a:p>
          <a:p>
            <a:r>
              <a:rPr lang="en-US" dirty="0" smtClean="0"/>
              <a:t>What is made?</a:t>
            </a:r>
            <a:endParaRPr lang="en-US" dirty="0"/>
          </a:p>
        </p:txBody>
      </p:sp>
      <p:pic>
        <p:nvPicPr>
          <p:cNvPr id="5" name="Picture 22" descr="cytoplasm area">
            <a:hlinkClick r:id="rId2"/>
          </p:cNvPr>
          <p:cNvPicPr>
            <a:picLocks noChangeAspect="1" noChangeArrowheads="1"/>
          </p:cNvPicPr>
          <p:nvPr/>
        </p:nvPicPr>
        <p:blipFill>
          <a:blip r:embed="rId3" cstate="print"/>
          <a:srcRect/>
          <a:stretch>
            <a:fillRect/>
          </a:stretch>
        </p:blipFill>
        <p:spPr bwMode="auto">
          <a:xfrm>
            <a:off x="4419600" y="3657600"/>
            <a:ext cx="4267200" cy="272891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Glycolysis</a:t>
            </a:r>
            <a:endParaRPr lang="en-US" dirty="0"/>
          </a:p>
        </p:txBody>
      </p:sp>
      <p:sp>
        <p:nvSpPr>
          <p:cNvPr id="19" name="Text Box 2"/>
          <p:cNvSpPr txBox="1">
            <a:spLocks noChangeArrowheads="1"/>
          </p:cNvSpPr>
          <p:nvPr/>
        </p:nvSpPr>
        <p:spPr bwMode="auto">
          <a:xfrm>
            <a:off x="0" y="2133600"/>
            <a:ext cx="8839200" cy="4216539"/>
          </a:xfrm>
          <a:prstGeom prst="rect">
            <a:avLst/>
          </a:prstGeom>
          <a:noFill/>
          <a:ln w="9525">
            <a:noFill/>
            <a:miter lim="800000"/>
            <a:headEnd/>
            <a:tailEnd/>
          </a:ln>
          <a:effectLst/>
        </p:spPr>
        <p:txBody>
          <a:bodyPr wrap="square">
            <a:spAutoFit/>
          </a:bodyPr>
          <a:lstStyle/>
          <a:p>
            <a:r>
              <a:rPr lang="en-US" dirty="0">
                <a:latin typeface="Arial" pitchFamily="34" charset="0"/>
              </a:rPr>
              <a:t>	</a:t>
            </a:r>
            <a:r>
              <a:rPr lang="en-US" sz="3200" dirty="0">
                <a:latin typeface="Arial" pitchFamily="34" charset="0"/>
              </a:rPr>
              <a:t>         ________</a:t>
            </a:r>
          </a:p>
          <a:p>
            <a:r>
              <a:rPr lang="en-US" sz="3200" dirty="0">
                <a:latin typeface="Arial" pitchFamily="34" charset="0"/>
              </a:rPr>
              <a:t>	               </a:t>
            </a:r>
            <a:r>
              <a:rPr lang="en-US" sz="4400" dirty="0">
                <a:latin typeface="Arial" pitchFamily="34" charset="0"/>
                <a:cs typeface="Arial" pitchFamily="34" charset="0"/>
              </a:rPr>
              <a:t>↓</a:t>
            </a:r>
          </a:p>
          <a:p>
            <a:r>
              <a:rPr lang="en-US" dirty="0" smtClean="0">
                <a:latin typeface="Arial" pitchFamily="34" charset="0"/>
              </a:rPr>
              <a:t>                                   </a:t>
            </a:r>
            <a:r>
              <a:rPr lang="en-US" sz="4800" dirty="0" smtClean="0">
                <a:latin typeface="Arial" pitchFamily="34" charset="0"/>
                <a:cs typeface="Arial" pitchFamily="34" charset="0"/>
              </a:rPr>
              <a:t>→          </a:t>
            </a:r>
            <a:r>
              <a:rPr lang="en-US" sz="4800" dirty="0" smtClean="0">
                <a:latin typeface="Arial" pitchFamily="34" charset="0"/>
              </a:rPr>
              <a:t>→</a:t>
            </a:r>
            <a:r>
              <a:rPr lang="en-US" sz="3200" dirty="0" smtClean="0">
                <a:latin typeface="Arial" pitchFamily="34" charset="0"/>
                <a:cs typeface="Arial" pitchFamily="34" charset="0"/>
              </a:rPr>
              <a:t>   </a:t>
            </a:r>
            <a:endParaRPr lang="en-US" sz="3200" dirty="0">
              <a:latin typeface="Arial" pitchFamily="34" charset="0"/>
              <a:cs typeface="Arial" pitchFamily="34" charset="0"/>
            </a:endParaRPr>
          </a:p>
          <a:p>
            <a:r>
              <a:rPr lang="en-US" dirty="0">
                <a:latin typeface="Arial" pitchFamily="34" charset="0"/>
                <a:cs typeface="Arial" pitchFamily="34" charset="0"/>
              </a:rPr>
              <a:t>					</a:t>
            </a:r>
            <a:r>
              <a:rPr lang="en-US" sz="4800" dirty="0">
                <a:latin typeface="Arial" pitchFamily="34" charset="0"/>
                <a:cs typeface="Arial" pitchFamily="34" charset="0"/>
              </a:rPr>
              <a:t>↓</a:t>
            </a:r>
          </a:p>
          <a:p>
            <a:r>
              <a:rPr lang="en-US" sz="4800" dirty="0">
                <a:latin typeface="Arial" pitchFamily="34" charset="0"/>
                <a:cs typeface="Arial" pitchFamily="34" charset="0"/>
              </a:rPr>
              <a:t>			  </a:t>
            </a:r>
          </a:p>
          <a:p>
            <a:r>
              <a:rPr lang="en-US" sz="4800" dirty="0">
                <a:latin typeface="Arial" pitchFamily="34" charset="0"/>
                <a:cs typeface="Arial" pitchFamily="34" charset="0"/>
              </a:rPr>
              <a:t>		</a:t>
            </a:r>
            <a:endParaRPr lang="en-US" sz="2400" dirty="0">
              <a:latin typeface="Arial" pitchFamily="34" charset="0"/>
              <a:cs typeface="Arial" pitchFamily="34" charset="0"/>
            </a:endParaRPr>
          </a:p>
        </p:txBody>
      </p:sp>
      <p:pic>
        <p:nvPicPr>
          <p:cNvPr id="20" name="Picture 5" descr="6c glucose"/>
          <p:cNvPicPr>
            <a:picLocks noChangeAspect="1" noChangeArrowheads="1"/>
          </p:cNvPicPr>
          <p:nvPr/>
        </p:nvPicPr>
        <p:blipFill>
          <a:blip r:embed="rId3" cstate="print"/>
          <a:srcRect/>
          <a:stretch>
            <a:fillRect/>
          </a:stretch>
        </p:blipFill>
        <p:spPr bwMode="auto">
          <a:xfrm>
            <a:off x="76200" y="3962400"/>
            <a:ext cx="2057400" cy="474663"/>
          </a:xfrm>
          <a:prstGeom prst="rect">
            <a:avLst/>
          </a:prstGeom>
          <a:noFill/>
        </p:spPr>
      </p:pic>
      <p:sp>
        <p:nvSpPr>
          <p:cNvPr id="21" name="Rectangle 6"/>
          <p:cNvSpPr>
            <a:spLocks noChangeArrowheads="1"/>
          </p:cNvSpPr>
          <p:nvPr/>
        </p:nvSpPr>
        <p:spPr bwMode="auto">
          <a:xfrm>
            <a:off x="76200" y="3276600"/>
            <a:ext cx="2209800" cy="584775"/>
          </a:xfrm>
          <a:prstGeom prst="rect">
            <a:avLst/>
          </a:prstGeom>
          <a:noFill/>
          <a:ln w="9525">
            <a:noFill/>
            <a:miter lim="800000"/>
            <a:headEnd/>
            <a:tailEnd/>
          </a:ln>
          <a:effectLst/>
        </p:spPr>
        <p:txBody>
          <a:bodyPr>
            <a:spAutoFit/>
          </a:bodyPr>
          <a:lstStyle/>
          <a:p>
            <a:r>
              <a:rPr lang="en-US" sz="3200" dirty="0" smtClean="0">
                <a:solidFill>
                  <a:srgbClr val="0066FF"/>
                </a:solidFill>
                <a:latin typeface="Arial" pitchFamily="34" charset="0"/>
              </a:rPr>
              <a:t>GLUCOSE</a:t>
            </a:r>
            <a:r>
              <a:rPr lang="en-US" sz="3200" b="0" dirty="0" smtClean="0">
                <a:solidFill>
                  <a:srgbClr val="0066FF"/>
                </a:solidFill>
                <a:latin typeface="Arial" pitchFamily="34" charset="0"/>
              </a:rPr>
              <a:t>  </a:t>
            </a:r>
            <a:endParaRPr lang="en-US" sz="3200" b="0" dirty="0">
              <a:solidFill>
                <a:srgbClr val="0066FF"/>
              </a:solidFill>
              <a:latin typeface="Arial" pitchFamily="34" charset="0"/>
            </a:endParaRPr>
          </a:p>
        </p:txBody>
      </p:sp>
      <p:grpSp>
        <p:nvGrpSpPr>
          <p:cNvPr id="22" name="Group 7"/>
          <p:cNvGrpSpPr>
            <a:grpSpLocks/>
          </p:cNvGrpSpPr>
          <p:nvPr/>
        </p:nvGrpSpPr>
        <p:grpSpPr bwMode="auto">
          <a:xfrm>
            <a:off x="3124200" y="3505200"/>
            <a:ext cx="1143000" cy="968375"/>
            <a:chOff x="2112" y="1632"/>
            <a:chExt cx="720" cy="610"/>
          </a:xfrm>
        </p:grpSpPr>
        <p:pic>
          <p:nvPicPr>
            <p:cNvPr id="23" name="Picture 8" descr="6c glucose"/>
            <p:cNvPicPr>
              <a:picLocks noChangeAspect="1" noChangeArrowheads="1"/>
            </p:cNvPicPr>
            <p:nvPr/>
          </p:nvPicPr>
          <p:blipFill>
            <a:blip r:embed="rId3" cstate="print"/>
            <a:srcRect r="48485" b="-5205"/>
            <a:stretch>
              <a:fillRect/>
            </a:stretch>
          </p:blipFill>
          <p:spPr bwMode="auto">
            <a:xfrm>
              <a:off x="2112" y="1632"/>
              <a:ext cx="672" cy="316"/>
            </a:xfrm>
            <a:prstGeom prst="rect">
              <a:avLst/>
            </a:prstGeom>
            <a:noFill/>
          </p:spPr>
        </p:pic>
        <p:pic>
          <p:nvPicPr>
            <p:cNvPr id="24" name="Picture 9" descr="6c glucose"/>
            <p:cNvPicPr>
              <a:picLocks noChangeAspect="1" noChangeArrowheads="1"/>
            </p:cNvPicPr>
            <p:nvPr/>
          </p:nvPicPr>
          <p:blipFill>
            <a:blip r:embed="rId3" cstate="print"/>
            <a:srcRect r="48485"/>
            <a:stretch>
              <a:fillRect/>
            </a:stretch>
          </p:blipFill>
          <p:spPr bwMode="auto">
            <a:xfrm>
              <a:off x="2112" y="1920"/>
              <a:ext cx="720" cy="322"/>
            </a:xfrm>
            <a:prstGeom prst="rect">
              <a:avLst/>
            </a:prstGeom>
            <a:noFill/>
          </p:spPr>
        </p:pic>
      </p:grpSp>
      <p:sp>
        <p:nvSpPr>
          <p:cNvPr id="25" name="Rectangle 10"/>
          <p:cNvSpPr>
            <a:spLocks noChangeArrowheads="1"/>
          </p:cNvSpPr>
          <p:nvPr/>
        </p:nvSpPr>
        <p:spPr bwMode="auto">
          <a:xfrm>
            <a:off x="5478463" y="3276600"/>
            <a:ext cx="3436937" cy="579438"/>
          </a:xfrm>
          <a:prstGeom prst="rect">
            <a:avLst/>
          </a:prstGeom>
          <a:noFill/>
          <a:ln w="9525">
            <a:noFill/>
            <a:miter lim="800000"/>
            <a:headEnd/>
            <a:tailEnd/>
          </a:ln>
          <a:effectLst/>
        </p:spPr>
        <p:txBody>
          <a:bodyPr wrap="none">
            <a:spAutoFit/>
          </a:bodyPr>
          <a:lstStyle/>
          <a:p>
            <a:r>
              <a:rPr lang="en-US" sz="3200">
                <a:solidFill>
                  <a:srgbClr val="0066FF"/>
                </a:solidFill>
                <a:latin typeface="Arial" pitchFamily="34" charset="0"/>
              </a:rPr>
              <a:t>2 PYRUVIC ACID</a:t>
            </a:r>
          </a:p>
        </p:txBody>
      </p:sp>
      <p:grpSp>
        <p:nvGrpSpPr>
          <p:cNvPr id="26" name="Group 11"/>
          <p:cNvGrpSpPr>
            <a:grpSpLocks/>
          </p:cNvGrpSpPr>
          <p:nvPr/>
        </p:nvGrpSpPr>
        <p:grpSpPr bwMode="auto">
          <a:xfrm>
            <a:off x="1828800" y="1600200"/>
            <a:ext cx="2209800" cy="1004888"/>
            <a:chOff x="1104" y="624"/>
            <a:chExt cx="1392" cy="633"/>
          </a:xfrm>
        </p:grpSpPr>
        <p:pic>
          <p:nvPicPr>
            <p:cNvPr id="27" name="Picture 12" descr="atp"/>
            <p:cNvPicPr>
              <a:picLocks noChangeAspect="1" noChangeArrowheads="1"/>
            </p:cNvPicPr>
            <p:nvPr/>
          </p:nvPicPr>
          <p:blipFill>
            <a:blip r:embed="rId4" cstate="print">
              <a:clrChange>
                <a:clrFrom>
                  <a:srgbClr val="FEFEFE"/>
                </a:clrFrom>
                <a:clrTo>
                  <a:srgbClr val="FEFEFE">
                    <a:alpha val="0"/>
                  </a:srgbClr>
                </a:clrTo>
              </a:clrChange>
            </a:blip>
            <a:srcRect/>
            <a:stretch>
              <a:fillRect/>
            </a:stretch>
          </p:blipFill>
          <p:spPr bwMode="auto">
            <a:xfrm>
              <a:off x="1104" y="624"/>
              <a:ext cx="768" cy="633"/>
            </a:xfrm>
            <a:prstGeom prst="rect">
              <a:avLst/>
            </a:prstGeom>
            <a:noFill/>
          </p:spPr>
        </p:pic>
        <p:pic>
          <p:nvPicPr>
            <p:cNvPr id="28" name="Picture 13" descr="atp"/>
            <p:cNvPicPr>
              <a:picLocks noChangeAspect="1" noChangeArrowheads="1"/>
            </p:cNvPicPr>
            <p:nvPr/>
          </p:nvPicPr>
          <p:blipFill>
            <a:blip r:embed="rId4" cstate="print">
              <a:clrChange>
                <a:clrFrom>
                  <a:srgbClr val="FEFEFE"/>
                </a:clrFrom>
                <a:clrTo>
                  <a:srgbClr val="FEFEFE">
                    <a:alpha val="0"/>
                  </a:srgbClr>
                </a:clrTo>
              </a:clrChange>
            </a:blip>
            <a:srcRect/>
            <a:stretch>
              <a:fillRect/>
            </a:stretch>
          </p:blipFill>
          <p:spPr bwMode="auto">
            <a:xfrm>
              <a:off x="1728" y="624"/>
              <a:ext cx="768" cy="633"/>
            </a:xfrm>
            <a:prstGeom prst="rect">
              <a:avLst/>
            </a:prstGeom>
            <a:noFill/>
          </p:spPr>
        </p:pic>
      </p:grpSp>
      <p:grpSp>
        <p:nvGrpSpPr>
          <p:cNvPr id="29" name="Group 14"/>
          <p:cNvGrpSpPr>
            <a:grpSpLocks/>
          </p:cNvGrpSpPr>
          <p:nvPr/>
        </p:nvGrpSpPr>
        <p:grpSpPr bwMode="auto">
          <a:xfrm>
            <a:off x="5638800" y="3962400"/>
            <a:ext cx="2514600" cy="501650"/>
            <a:chOff x="3696" y="2112"/>
            <a:chExt cx="1584" cy="316"/>
          </a:xfrm>
        </p:grpSpPr>
        <p:pic>
          <p:nvPicPr>
            <p:cNvPr id="30" name="Picture 15" descr="6c glucose"/>
            <p:cNvPicPr>
              <a:picLocks noChangeAspect="1" noChangeArrowheads="1"/>
            </p:cNvPicPr>
            <p:nvPr/>
          </p:nvPicPr>
          <p:blipFill>
            <a:blip r:embed="rId3" cstate="print"/>
            <a:srcRect r="48485" b="-5205"/>
            <a:stretch>
              <a:fillRect/>
            </a:stretch>
          </p:blipFill>
          <p:spPr bwMode="auto">
            <a:xfrm>
              <a:off x="3696" y="2112"/>
              <a:ext cx="672" cy="316"/>
            </a:xfrm>
            <a:prstGeom prst="rect">
              <a:avLst/>
            </a:prstGeom>
            <a:noFill/>
          </p:spPr>
        </p:pic>
        <p:pic>
          <p:nvPicPr>
            <p:cNvPr id="31" name="Picture 16" descr="6c glucose"/>
            <p:cNvPicPr>
              <a:picLocks noChangeAspect="1" noChangeArrowheads="1"/>
            </p:cNvPicPr>
            <p:nvPr/>
          </p:nvPicPr>
          <p:blipFill>
            <a:blip r:embed="rId3" cstate="print"/>
            <a:srcRect r="48485" b="-5205"/>
            <a:stretch>
              <a:fillRect/>
            </a:stretch>
          </p:blipFill>
          <p:spPr bwMode="auto">
            <a:xfrm>
              <a:off x="4608" y="2112"/>
              <a:ext cx="672" cy="316"/>
            </a:xfrm>
            <a:prstGeom prst="rect">
              <a:avLst/>
            </a:prstGeom>
            <a:noFill/>
          </p:spPr>
        </p:pic>
      </p:grpSp>
      <p:grpSp>
        <p:nvGrpSpPr>
          <p:cNvPr id="32" name="Group 35"/>
          <p:cNvGrpSpPr>
            <a:grpSpLocks/>
          </p:cNvGrpSpPr>
          <p:nvPr/>
        </p:nvGrpSpPr>
        <p:grpSpPr bwMode="auto">
          <a:xfrm>
            <a:off x="457200" y="4876800"/>
            <a:ext cx="4800600" cy="1090613"/>
            <a:chOff x="336" y="2640"/>
            <a:chExt cx="3024" cy="687"/>
          </a:xfrm>
        </p:grpSpPr>
        <p:pic>
          <p:nvPicPr>
            <p:cNvPr id="33" name="Picture 30" descr="blank ATP"/>
            <p:cNvPicPr>
              <a:picLocks noChangeAspect="1" noChangeArrowheads="1"/>
            </p:cNvPicPr>
            <p:nvPr/>
          </p:nvPicPr>
          <p:blipFill>
            <a:blip r:embed="rId5" cstate="print"/>
            <a:srcRect/>
            <a:stretch>
              <a:fillRect/>
            </a:stretch>
          </p:blipFill>
          <p:spPr bwMode="auto">
            <a:xfrm>
              <a:off x="336" y="2640"/>
              <a:ext cx="816" cy="687"/>
            </a:xfrm>
            <a:prstGeom prst="rect">
              <a:avLst/>
            </a:prstGeom>
            <a:noFill/>
          </p:spPr>
        </p:pic>
        <p:pic>
          <p:nvPicPr>
            <p:cNvPr id="34" name="Picture 32" descr="blank ATP"/>
            <p:cNvPicPr>
              <a:picLocks noChangeAspect="1" noChangeArrowheads="1"/>
            </p:cNvPicPr>
            <p:nvPr/>
          </p:nvPicPr>
          <p:blipFill>
            <a:blip r:embed="rId5" cstate="print"/>
            <a:srcRect/>
            <a:stretch>
              <a:fillRect/>
            </a:stretch>
          </p:blipFill>
          <p:spPr bwMode="auto">
            <a:xfrm>
              <a:off x="1104" y="2640"/>
              <a:ext cx="816" cy="687"/>
            </a:xfrm>
            <a:prstGeom prst="rect">
              <a:avLst/>
            </a:prstGeom>
            <a:noFill/>
          </p:spPr>
        </p:pic>
        <p:pic>
          <p:nvPicPr>
            <p:cNvPr id="35" name="Picture 33" descr="blank ATP"/>
            <p:cNvPicPr>
              <a:picLocks noChangeAspect="1" noChangeArrowheads="1"/>
            </p:cNvPicPr>
            <p:nvPr/>
          </p:nvPicPr>
          <p:blipFill>
            <a:blip r:embed="rId5" cstate="print"/>
            <a:srcRect/>
            <a:stretch>
              <a:fillRect/>
            </a:stretch>
          </p:blipFill>
          <p:spPr bwMode="auto">
            <a:xfrm>
              <a:off x="1824" y="2640"/>
              <a:ext cx="816" cy="687"/>
            </a:xfrm>
            <a:prstGeom prst="rect">
              <a:avLst/>
            </a:prstGeom>
            <a:noFill/>
          </p:spPr>
        </p:pic>
        <p:pic>
          <p:nvPicPr>
            <p:cNvPr id="36" name="Picture 34" descr="blank ATP"/>
            <p:cNvPicPr>
              <a:picLocks noChangeAspect="1" noChangeArrowheads="1"/>
            </p:cNvPicPr>
            <p:nvPr/>
          </p:nvPicPr>
          <p:blipFill>
            <a:blip r:embed="rId5" cstate="print"/>
            <a:srcRect/>
            <a:stretch>
              <a:fillRect/>
            </a:stretch>
          </p:blipFill>
          <p:spPr bwMode="auto">
            <a:xfrm>
              <a:off x="2544" y="2640"/>
              <a:ext cx="816" cy="687"/>
            </a:xfrm>
            <a:prstGeom prst="rect">
              <a:avLst/>
            </a:prstGeom>
            <a:noFill/>
          </p:spPr>
        </p:pic>
      </p:grpSp>
      <p:sp>
        <p:nvSpPr>
          <p:cNvPr id="37" name="Text Box 37"/>
          <p:cNvSpPr txBox="1">
            <a:spLocks noChangeArrowheads="1"/>
          </p:cNvSpPr>
          <p:nvPr/>
        </p:nvSpPr>
        <p:spPr bwMode="auto">
          <a:xfrm>
            <a:off x="762000" y="5181600"/>
            <a:ext cx="8077200" cy="457200"/>
          </a:xfrm>
          <a:prstGeom prst="rect">
            <a:avLst/>
          </a:prstGeom>
          <a:noFill/>
          <a:ln w="9525">
            <a:noFill/>
            <a:miter lim="800000"/>
            <a:headEnd/>
            <a:tailEnd/>
          </a:ln>
          <a:effectLst/>
        </p:spPr>
        <p:txBody>
          <a:bodyPr>
            <a:spAutoFit/>
          </a:bodyPr>
          <a:lstStyle/>
          <a:p>
            <a:r>
              <a:rPr lang="en-US" sz="2400" b="0" dirty="0"/>
              <a:t>ATP       </a:t>
            </a:r>
            <a:r>
              <a:rPr lang="en-US" sz="2400" b="0" dirty="0" smtClean="0"/>
              <a:t>   </a:t>
            </a:r>
            <a:r>
              <a:rPr lang="en-US" sz="2400" b="0" dirty="0" err="1" smtClean="0"/>
              <a:t>ATP</a:t>
            </a:r>
            <a:r>
              <a:rPr lang="en-US" sz="2400" b="0" dirty="0" smtClean="0"/>
              <a:t>        </a:t>
            </a:r>
            <a:r>
              <a:rPr lang="en-US" sz="2400" b="0" dirty="0" err="1" smtClean="0"/>
              <a:t>ATP</a:t>
            </a:r>
            <a:r>
              <a:rPr lang="en-US" sz="2400" b="0" dirty="0" smtClean="0"/>
              <a:t>         </a:t>
            </a:r>
            <a:r>
              <a:rPr lang="en-US" sz="2400" b="0" dirty="0" err="1" smtClean="0"/>
              <a:t>ATP</a:t>
            </a:r>
            <a:endParaRPr lang="en-US" sz="2400" b="0" dirty="0"/>
          </a:p>
        </p:txBody>
      </p:sp>
      <p:pic>
        <p:nvPicPr>
          <p:cNvPr id="38" name="Picture 38" descr="blank NADPH"/>
          <p:cNvPicPr>
            <a:picLocks noChangeAspect="1" noChangeArrowheads="1"/>
          </p:cNvPicPr>
          <p:nvPr/>
        </p:nvPicPr>
        <p:blipFill>
          <a:blip r:embed="rId6" cstate="print"/>
          <a:srcRect/>
          <a:stretch>
            <a:fillRect/>
          </a:stretch>
        </p:blipFill>
        <p:spPr bwMode="auto">
          <a:xfrm>
            <a:off x="5715000" y="5029200"/>
            <a:ext cx="3200400" cy="850900"/>
          </a:xfrm>
          <a:prstGeom prst="rect">
            <a:avLst/>
          </a:prstGeom>
          <a:noFill/>
        </p:spPr>
      </p:pic>
      <p:sp>
        <p:nvSpPr>
          <p:cNvPr id="39" name="Rectangle 40"/>
          <p:cNvSpPr>
            <a:spLocks noChangeArrowheads="1"/>
          </p:cNvSpPr>
          <p:nvPr/>
        </p:nvSpPr>
        <p:spPr bwMode="auto">
          <a:xfrm>
            <a:off x="5943600" y="5257800"/>
            <a:ext cx="2667000" cy="396875"/>
          </a:xfrm>
          <a:prstGeom prst="rect">
            <a:avLst/>
          </a:prstGeom>
          <a:noFill/>
          <a:ln w="9525">
            <a:noFill/>
            <a:miter lim="800000"/>
            <a:headEnd/>
            <a:tailEnd/>
          </a:ln>
          <a:effectLst/>
        </p:spPr>
        <p:txBody>
          <a:bodyPr>
            <a:spAutoFit/>
          </a:bodyPr>
          <a:lstStyle/>
          <a:p>
            <a:r>
              <a:rPr lang="en-US" sz="2000" b="0" dirty="0"/>
              <a:t>NADH           </a:t>
            </a:r>
            <a:r>
              <a:rPr lang="en-US" sz="2000" b="0" dirty="0" smtClean="0"/>
              <a:t>     </a:t>
            </a:r>
            <a:r>
              <a:rPr lang="en-US" sz="2000" b="0" dirty="0" err="1" smtClean="0"/>
              <a:t>NADH</a:t>
            </a:r>
            <a:r>
              <a:rPr lang="en-US" sz="2000" b="0" dirty="0" smtClean="0"/>
              <a:t>              </a:t>
            </a:r>
            <a:endParaRPr lang="en-US" sz="2000" b="0" dirty="0"/>
          </a:p>
        </p:txBody>
      </p:sp>
      <p:sp>
        <p:nvSpPr>
          <p:cNvPr id="40" name="TextBox 39"/>
          <p:cNvSpPr txBox="1"/>
          <p:nvPr/>
        </p:nvSpPr>
        <p:spPr>
          <a:xfrm>
            <a:off x="5181600" y="5105400"/>
            <a:ext cx="609600" cy="584775"/>
          </a:xfrm>
          <a:prstGeom prst="rect">
            <a:avLst/>
          </a:prstGeom>
          <a:noFill/>
        </p:spPr>
        <p:txBody>
          <a:bodyPr wrap="square" rtlCol="0">
            <a:spAutoFit/>
          </a:bodyPr>
          <a:lstStyle/>
          <a:p>
            <a:pPr algn="ctr"/>
            <a:r>
              <a:rPr lang="en-US" sz="3200" dirty="0" smtClean="0"/>
              <a:t>+</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dissolv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dissolve">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dissolve">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diamond(in)">
                                      <p:cBhvr>
                                        <p:cTn id="22" dur="20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5" grpId="0"/>
      <p:bldP spid="37" grpId="0"/>
    </p:bld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304800" y="0"/>
            <a:ext cx="8839200" cy="1905000"/>
          </a:xfrm>
        </p:spPr>
        <p:txBody>
          <a:bodyPr>
            <a:normAutofit/>
          </a:bodyPr>
          <a:lstStyle/>
          <a:p>
            <a:pPr algn="l"/>
            <a:r>
              <a:rPr lang="en-US" u="sng" dirty="0" smtClean="0"/>
              <a:t>Objectives</a:t>
            </a:r>
            <a:r>
              <a:rPr lang="en-US" dirty="0" smtClean="0"/>
              <a:t>: Summarize how energy is released in the second stage of C.R.</a:t>
            </a:r>
          </a:p>
          <a:p>
            <a:pPr algn="l"/>
            <a:r>
              <a:rPr lang="en-US" dirty="0" smtClean="0"/>
              <a:t>	      Identify the role of fermentation in the second stage of C.R.</a:t>
            </a:r>
          </a:p>
          <a:p>
            <a:endParaRPr lang="en-US" dirty="0"/>
          </a:p>
        </p:txBody>
      </p:sp>
      <p:sp>
        <p:nvSpPr>
          <p:cNvPr id="3" name="Title 2"/>
          <p:cNvSpPr>
            <a:spLocks noGrp="1"/>
          </p:cNvSpPr>
          <p:nvPr>
            <p:ph type="title"/>
          </p:nvPr>
        </p:nvSpPr>
        <p:spPr>
          <a:xfrm>
            <a:off x="152400" y="2209800"/>
            <a:ext cx="8686800" cy="3810000"/>
          </a:xfrm>
          <a:noFill/>
          <a:ln>
            <a:noFill/>
          </a:ln>
        </p:spPr>
        <p:txBody>
          <a:bodyPr>
            <a:normAutofit fontScale="90000"/>
          </a:bodyPr>
          <a:lstStyle/>
          <a:p>
            <a:pPr algn="l"/>
            <a:r>
              <a:rPr lang="en-US" sz="4000" u="sng" dirty="0" smtClean="0"/>
              <a:t>Do Now</a:t>
            </a:r>
            <a:r>
              <a:rPr lang="en-US" sz="4000" dirty="0" smtClean="0"/>
              <a:t>:</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u="sng" dirty="0" smtClean="0"/>
              <a:t>Homework</a:t>
            </a:r>
            <a:r>
              <a:rPr lang="en-US" sz="4000" dirty="0" smtClean="0"/>
              <a:t>:  </a:t>
            </a:r>
            <a:r>
              <a:rPr lang="en-US" dirty="0" smtClean="0"/>
              <a:t/>
            </a:r>
            <a:br>
              <a:rPr lang="en-US" dirty="0" smtClean="0"/>
            </a:br>
            <a:r>
              <a:rPr lang="en-US" dirty="0" smtClean="0"/>
              <a:t/>
            </a:r>
            <a:br>
              <a:rPr lang="en-US" dirty="0" smtClean="0"/>
            </a:br>
            <a:r>
              <a:rPr lang="en-US" dirty="0" smtClean="0"/>
              <a:t/>
            </a:r>
            <a:br>
              <a:rPr lang="en-US" dirty="0" smtClean="0"/>
            </a:br>
            <a:r>
              <a:rPr lang="en-US" dirty="0" smtClean="0"/>
              <a:t>   </a:t>
            </a:r>
            <a:br>
              <a:rPr lang="en-US" dirty="0" smtClean="0"/>
            </a:br>
            <a:r>
              <a:rPr lang="en-US" dirty="0" smtClean="0"/>
              <a:t/>
            </a:r>
            <a:br>
              <a:rPr lang="en-US" dirty="0" smtClean="0"/>
            </a:br>
            <a:endParaRPr lang="en-US" u="sng" dirty="0"/>
          </a:p>
        </p:txBody>
      </p:sp>
      <p:sp>
        <p:nvSpPr>
          <p:cNvPr id="4" name="TextBox 3"/>
          <p:cNvSpPr txBox="1"/>
          <p:nvPr/>
        </p:nvSpPr>
        <p:spPr>
          <a:xfrm>
            <a:off x="2057400" y="2362200"/>
            <a:ext cx="6781800" cy="4401205"/>
          </a:xfrm>
          <a:prstGeom prst="rect">
            <a:avLst/>
          </a:prstGeom>
          <a:noFill/>
        </p:spPr>
        <p:txBody>
          <a:bodyPr wrap="square" rtlCol="0">
            <a:spAutoFit/>
          </a:bodyPr>
          <a:lstStyle/>
          <a:p>
            <a:r>
              <a:rPr lang="en-US" sz="2800" dirty="0" smtClean="0"/>
              <a:t>Where does the energy to get </a:t>
            </a:r>
            <a:r>
              <a:rPr lang="en-US" sz="2800" dirty="0" err="1" smtClean="0"/>
              <a:t>Glycolysis</a:t>
            </a:r>
            <a:r>
              <a:rPr lang="en-US" sz="2800" dirty="0" smtClean="0"/>
              <a:t> started come from (be specific!!)</a:t>
            </a:r>
          </a:p>
          <a:p>
            <a:endParaRPr lang="en-US" sz="2800" dirty="0" smtClean="0"/>
          </a:p>
          <a:p>
            <a:r>
              <a:rPr lang="en-US" sz="2800" dirty="0" smtClean="0"/>
              <a:t>Distinguish between aerobic and anaerobic respiration.</a:t>
            </a:r>
            <a:endParaRPr lang="en-US" sz="2800" dirty="0"/>
          </a:p>
          <a:p>
            <a:r>
              <a:rPr lang="en-US" sz="2800" dirty="0"/>
              <a:t>	</a:t>
            </a:r>
            <a:endParaRPr lang="en-US" sz="2800" dirty="0" smtClean="0"/>
          </a:p>
          <a:p>
            <a:r>
              <a:rPr lang="en-US" sz="2800" dirty="0" smtClean="0"/>
              <a:t>	Read pages 104-107</a:t>
            </a:r>
          </a:p>
          <a:p>
            <a:r>
              <a:rPr lang="en-US" sz="2800" dirty="0"/>
              <a:t>	</a:t>
            </a:r>
            <a:r>
              <a:rPr lang="en-US" sz="2800" dirty="0" smtClean="0"/>
              <a:t>CC &amp; S</a:t>
            </a:r>
          </a:p>
          <a:p>
            <a:r>
              <a:rPr lang="en-US" sz="2800" dirty="0" smtClean="0"/>
              <a:t>	Worksheet (</a:t>
            </a:r>
            <a:r>
              <a:rPr lang="en-US" sz="2800" dirty="0" err="1" smtClean="0"/>
              <a:t>edline</a:t>
            </a:r>
            <a:r>
              <a:rPr lang="en-US" sz="2800" dirty="0" smtClean="0"/>
              <a:t>)</a:t>
            </a:r>
          </a:p>
          <a:p>
            <a:r>
              <a:rPr lang="en-US" sz="2800" b="1" dirty="0" smtClean="0"/>
              <a:t>TEST WEDNESDAY!!!</a:t>
            </a:r>
            <a:endParaRPr lang="en-US" sz="2800" b="1"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Two</a:t>
            </a:r>
            <a:endParaRPr lang="en-US" dirty="0"/>
          </a:p>
        </p:txBody>
      </p:sp>
      <p:sp>
        <p:nvSpPr>
          <p:cNvPr id="3" name="Content Placeholder 2"/>
          <p:cNvSpPr>
            <a:spLocks noGrp="1"/>
          </p:cNvSpPr>
          <p:nvPr>
            <p:ph idx="1"/>
          </p:nvPr>
        </p:nvSpPr>
        <p:spPr/>
        <p:txBody>
          <a:bodyPr/>
          <a:lstStyle/>
          <a:p>
            <a:pPr>
              <a:buNone/>
            </a:pPr>
            <a:r>
              <a:rPr lang="en-US" dirty="0" err="1" smtClean="0"/>
              <a:t>Pyruvic</a:t>
            </a:r>
            <a:r>
              <a:rPr lang="en-US" dirty="0" smtClean="0"/>
              <a:t> acid moves to next stage</a:t>
            </a:r>
          </a:p>
          <a:p>
            <a:pPr>
              <a:buNone/>
            </a:pPr>
            <a:endParaRPr lang="en-US" dirty="0"/>
          </a:p>
        </p:txBody>
      </p:sp>
      <p:pic>
        <p:nvPicPr>
          <p:cNvPr id="6" name="Picture 9" descr="pyruvic split"/>
          <p:cNvPicPr>
            <a:picLocks noChangeAspect="1" noChangeArrowheads="1"/>
          </p:cNvPicPr>
          <p:nvPr/>
        </p:nvPicPr>
        <p:blipFill>
          <a:blip r:embed="rId2" cstate="print"/>
          <a:srcRect/>
          <a:stretch>
            <a:fillRect/>
          </a:stretch>
        </p:blipFill>
        <p:spPr bwMode="auto">
          <a:xfrm>
            <a:off x="0" y="2723395"/>
            <a:ext cx="9144000" cy="3383718"/>
          </a:xfrm>
          <a:prstGeom prst="rect">
            <a:avLst/>
          </a:prstGeom>
          <a:noFill/>
        </p:spPr>
      </p:pic>
      <p:pic>
        <p:nvPicPr>
          <p:cNvPr id="7" name="Picture 2" descr="cellular respir choices"/>
          <p:cNvPicPr>
            <a:picLocks noChangeAspect="1" noChangeArrowheads="1"/>
          </p:cNvPicPr>
          <p:nvPr/>
        </p:nvPicPr>
        <p:blipFill>
          <a:blip r:embed="rId3" cstate="print"/>
          <a:srcRect/>
          <a:stretch>
            <a:fillRect/>
          </a:stretch>
        </p:blipFill>
        <p:spPr bwMode="auto">
          <a:xfrm>
            <a:off x="0" y="1371600"/>
            <a:ext cx="9144000" cy="6019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2536</TotalTime>
  <Words>910</Words>
  <Application>Microsoft Office PowerPoint</Application>
  <PresentationFormat>On-screen Show (4:3)</PresentationFormat>
  <Paragraphs>175</Paragraphs>
  <Slides>17</Slides>
  <Notes>5</Notes>
  <HiddenSlides>2</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Trek</vt:lpstr>
      <vt:lpstr>Cellular respiration</vt:lpstr>
      <vt:lpstr>Do Now:     Homework:          </vt:lpstr>
      <vt:lpstr>Photosynthesis</vt:lpstr>
      <vt:lpstr>Cellular respiration</vt:lpstr>
      <vt:lpstr>Cellular Respiration</vt:lpstr>
      <vt:lpstr>Stage one - glycolysis</vt:lpstr>
      <vt:lpstr>Glycolysis</vt:lpstr>
      <vt:lpstr>Do Now:     Homework:          </vt:lpstr>
      <vt:lpstr>Stage Two</vt:lpstr>
      <vt:lpstr>The Krebs Cycle releases energy from Pyruvic acid and produces ATP and CO2 </vt:lpstr>
      <vt:lpstr>Electron carriers (NADH &amp; FADH2) generate even more ATP (34) in the Electron Transport Chain.</vt:lpstr>
      <vt:lpstr>Fermentation </vt:lpstr>
      <vt:lpstr>Krebs cycle</vt:lpstr>
      <vt:lpstr>How much energy do we make?</vt:lpstr>
      <vt:lpstr>PowerPoint Presentation</vt:lpstr>
      <vt:lpstr>Comparison of:  Photosynthesis vs. Cellular Respiration</vt:lpstr>
      <vt:lpstr>Photosynthesis vs respiration!!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Cellular respiration</dc:title>
  <dc:creator>Heather</dc:creator>
  <cp:lastModifiedBy>BERK, HEATHER S</cp:lastModifiedBy>
  <cp:revision>76</cp:revision>
  <dcterms:created xsi:type="dcterms:W3CDTF">2012-12-03T13:19:03Z</dcterms:created>
  <dcterms:modified xsi:type="dcterms:W3CDTF">2014-04-08T12:52:26Z</dcterms:modified>
</cp:coreProperties>
</file>